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71" r:id="rId9"/>
    <p:sldId id="272" r:id="rId10"/>
    <p:sldId id="265" r:id="rId11"/>
    <p:sldId id="267" r:id="rId12"/>
    <p:sldId id="266" r:id="rId13"/>
    <p:sldId id="269" r:id="rId14"/>
    <p:sldId id="268" r:id="rId15"/>
    <p:sldId id="275" r:id="rId16"/>
    <p:sldId id="276" r:id="rId17"/>
    <p:sldId id="273" r:id="rId18"/>
    <p:sldId id="274" r:id="rId19"/>
    <p:sldId id="277" r:id="rId20"/>
    <p:sldId id="279" r:id="rId21"/>
    <p:sldId id="278" r:id="rId22"/>
  </p:sldIdLst>
  <p:sldSz cx="9144000" cy="6858000" type="screen4x3"/>
  <p:notesSz cx="6858000" cy="9144000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7" autoAdjust="0"/>
    <p:restoredTop sz="94660"/>
  </p:normalViewPr>
  <p:slideViewPr>
    <p:cSldViewPr>
      <p:cViewPr varScale="1">
        <p:scale>
          <a:sx n="50" d="100"/>
          <a:sy n="50" d="100"/>
        </p:scale>
        <p:origin x="-103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09EED0-6474-41D3-9C47-572BCA670D96}" type="datetimeFigureOut">
              <a:rPr lang="es-ES" smtClean="0"/>
              <a:pPr/>
              <a:t>14/01/2013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4DB958-379A-4547-BDB9-A45CC5B387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sndAc>
      <p:stSnd>
        <p:snd r:embed="rId13" name="camera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xting.es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gif"/><Relationship Id="rId4" Type="http://schemas.openxmlformats.org/officeDocument/2006/relationships/hyperlink" Target="http://www.youtube.com/watch?v=ugmShCOi3z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hyperlink" Target="https://www.gdt.guardiacivil.es/webgdt/cusuarios.php" TargetMode="External"/><Relationship Id="rId4" Type="http://schemas.openxmlformats.org/officeDocument/2006/relationships/hyperlink" Target="http://www.policia.es/consejos/internet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789040"/>
            <a:ext cx="6825952" cy="2241432"/>
          </a:xfrm>
        </p:spPr>
        <p:txBody>
          <a:bodyPr/>
          <a:lstStyle/>
          <a:p>
            <a:r>
              <a:rPr lang="es-ES" sz="4800" dirty="0" smtClean="0">
                <a:solidFill>
                  <a:srgbClr val="C00000"/>
                </a:solidFill>
              </a:rPr>
              <a:t>El peligro de las </a:t>
            </a:r>
            <a:br>
              <a:rPr lang="es-ES" sz="4800" dirty="0" smtClean="0">
                <a:solidFill>
                  <a:srgbClr val="C00000"/>
                </a:solidFill>
              </a:rPr>
            </a:br>
            <a:r>
              <a:rPr lang="es-ES" sz="4800" dirty="0" smtClean="0">
                <a:solidFill>
                  <a:srgbClr val="C00000"/>
                </a:solidFill>
              </a:rPr>
              <a:t>Redes  Sociales</a:t>
            </a:r>
            <a:endParaRPr lang="es-ES" sz="4800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47864" y="332656"/>
            <a:ext cx="5180112" cy="2376264"/>
          </a:xfrm>
        </p:spPr>
        <p:txBody>
          <a:bodyPr>
            <a:noAutofit/>
          </a:bodyPr>
          <a:lstStyle/>
          <a:p>
            <a:r>
              <a:rPr lang="es-ES" sz="3200" dirty="0" smtClean="0"/>
              <a:t>Escuela de familias</a:t>
            </a:r>
          </a:p>
          <a:p>
            <a:r>
              <a:rPr lang="es-ES" sz="3200" dirty="0" smtClean="0"/>
              <a:t>28 de noviembre 2012</a:t>
            </a:r>
          </a:p>
          <a:p>
            <a:endParaRPr lang="es-ES" sz="3200" dirty="0" smtClean="0"/>
          </a:p>
          <a:p>
            <a:r>
              <a:rPr lang="es-ES" sz="2800" dirty="0" smtClean="0"/>
              <a:t>Departamento de Orientación</a:t>
            </a:r>
          </a:p>
          <a:p>
            <a:r>
              <a:rPr lang="es-ES" sz="2800" dirty="0" smtClean="0"/>
              <a:t>Real </a:t>
            </a:r>
            <a:r>
              <a:rPr lang="es-ES" sz="2800" dirty="0" err="1" smtClean="0"/>
              <a:t>Ies</a:t>
            </a:r>
            <a:r>
              <a:rPr lang="es-ES" sz="2800" dirty="0" smtClean="0"/>
              <a:t> de Jovellanos</a:t>
            </a:r>
            <a:endParaRPr lang="es-ES" sz="2800" dirty="0"/>
          </a:p>
        </p:txBody>
      </p:sp>
      <p:pic>
        <p:nvPicPr>
          <p:cNvPr id="4" name="3 Imagen" descr="adolescente_ordenado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412776"/>
            <a:ext cx="3016887" cy="2624692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516216" y="4941168"/>
            <a:ext cx="2448272" cy="1631161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¿Por qué gustan a los adolescentes? 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323528" y="1340768"/>
            <a:ext cx="8208912" cy="468052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</a:rPr>
              <a:t>Exponen a los jóvenes al mundo entero.</a:t>
            </a: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</a:rPr>
              <a:t>Permiten tener acceso a gente que vive en cualquier lugar.</a:t>
            </a: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</a:rPr>
              <a:t> Se pueden mostrar tal como son. </a:t>
            </a: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</a:rPr>
              <a:t>Pueden estar al tanto de todos sus amigos. </a:t>
            </a: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</a:rPr>
              <a:t>Pueden controlar un área de su mundo propio. </a:t>
            </a: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</a:rPr>
              <a:t>No suelen estar presentes los padres. </a:t>
            </a: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</a:rPr>
              <a:t>SON SUS ESPACIOS</a:t>
            </a:r>
          </a:p>
          <a:p>
            <a:endParaRPr lang="es-ES" dirty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444208" y="188640"/>
            <a:ext cx="2448272" cy="1631161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Autofit/>
          </a:bodyPr>
          <a:lstStyle/>
          <a:p>
            <a:r>
              <a:rPr lang="es-ES" sz="4400" dirty="0" smtClean="0">
                <a:solidFill>
                  <a:srgbClr val="FF0000"/>
                </a:solidFill>
              </a:rPr>
              <a:t>Ventajas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179512" y="1125538"/>
            <a:ext cx="8964488" cy="5732462"/>
          </a:xfrm>
        </p:spPr>
        <p:txBody>
          <a:bodyPr>
            <a:normAutofit fontScale="92500" lnSpcReduction="20000"/>
          </a:bodyPr>
          <a:lstStyle/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La adolescencia es una etapa para la exploración y para la experimentación. </a:t>
            </a: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Las redes sociales proveen un foro para que ellos se expresen de maneras creativas. </a:t>
            </a: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Para los adolescentes tímidos o con pocos amigos proporcionan un mundo donde conocer y mejorar sus habilidades sociales. </a:t>
            </a: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Estos sitios ayudan a los padres y madres a tener una idea de cómo son sus hijos y de cómo se perciben ellos.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516216" y="4941168"/>
            <a:ext cx="2448272" cy="1631161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s-ES" sz="4400" dirty="0" smtClean="0">
                <a:solidFill>
                  <a:srgbClr val="FF0000"/>
                </a:solidFill>
              </a:rPr>
              <a:t>Peligros 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323528" y="1124744"/>
            <a:ext cx="8208912" cy="5472608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. </a:t>
            </a:r>
            <a:r>
              <a:rPr lang="es-ES" dirty="0" smtClean="0">
                <a:solidFill>
                  <a:schemeClr val="bg1"/>
                </a:solidFill>
              </a:rPr>
              <a:t>Muchos de estos sitios tienen requisitos de edad, pero a menudo saltan estos obstáculos.</a:t>
            </a:r>
          </a:p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 Los adolescentes no establecen límites sensibles sobre la información que comparten.</a:t>
            </a:r>
          </a:p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 Debido al anonimato, los adolescentes pueden desarrollar un aire de seguridad falso. </a:t>
            </a:r>
          </a:p>
          <a:p>
            <a:endParaRPr lang="es-ES" dirty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695728" y="4869160"/>
            <a:ext cx="2448272" cy="1631161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5616624" cy="633412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Cómo proteger a </a:t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>nuestros hijos?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892480" cy="68580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endParaRPr lang="es-ES" sz="3100" dirty="0" smtClean="0">
              <a:solidFill>
                <a:schemeClr val="bg1"/>
              </a:solidFill>
            </a:endParaRPr>
          </a:p>
          <a:p>
            <a:endParaRPr lang="es-ES" sz="3100" dirty="0" smtClean="0">
              <a:solidFill>
                <a:schemeClr val="bg1"/>
              </a:solidFill>
            </a:endParaRPr>
          </a:p>
          <a:p>
            <a:endParaRPr lang="es-ES" sz="3100" dirty="0" smtClean="0">
              <a:solidFill>
                <a:schemeClr val="bg1"/>
              </a:solidFill>
            </a:endParaRPr>
          </a:p>
          <a:p>
            <a:r>
              <a:rPr lang="es-ES" sz="3100" dirty="0" smtClean="0">
                <a:solidFill>
                  <a:schemeClr val="bg1"/>
                </a:solidFill>
              </a:rPr>
              <a:t>Requiera que el ordenador permanezca en áreas abiertas dentro del hogar.</a:t>
            </a:r>
          </a:p>
          <a:p>
            <a:pPr>
              <a:buNone/>
            </a:pPr>
            <a:endParaRPr lang="es-ES" sz="3100" dirty="0" smtClean="0">
              <a:solidFill>
                <a:schemeClr val="bg1"/>
              </a:solidFill>
            </a:endParaRPr>
          </a:p>
          <a:p>
            <a:r>
              <a:rPr lang="es-ES" sz="3100" dirty="0" smtClean="0">
                <a:solidFill>
                  <a:schemeClr val="bg1"/>
                </a:solidFill>
              </a:rPr>
              <a:t> Hable, pregunte a sus hijos sobre porqué están en una red social , como funciona, etc.</a:t>
            </a:r>
          </a:p>
          <a:p>
            <a:pPr>
              <a:buNone/>
            </a:pPr>
            <a:endParaRPr lang="es-ES" sz="3100" dirty="0" smtClean="0">
              <a:solidFill>
                <a:schemeClr val="bg1"/>
              </a:solidFill>
            </a:endParaRPr>
          </a:p>
          <a:p>
            <a:r>
              <a:rPr lang="es-ES" sz="3100" dirty="0" smtClean="0">
                <a:solidFill>
                  <a:schemeClr val="bg1"/>
                </a:solidFill>
              </a:rPr>
              <a:t> Cree una cuenta con la ayuda de sus hijos en la red social y hágase amigo de sus hijos. </a:t>
            </a:r>
          </a:p>
          <a:p>
            <a:pPr>
              <a:buNone/>
            </a:pPr>
            <a:endParaRPr lang="es-ES" sz="3100" dirty="0" smtClean="0">
              <a:solidFill>
                <a:schemeClr val="bg1"/>
              </a:solidFill>
            </a:endParaRPr>
          </a:p>
          <a:p>
            <a:r>
              <a:rPr lang="es-ES" sz="3100" dirty="0" smtClean="0">
                <a:solidFill>
                  <a:schemeClr val="bg1"/>
                </a:solidFill>
              </a:rPr>
              <a:t>Las redes sociales son espacios públicos, aclare a su hijo que la información que incluya estará disponible a todo el mundo. </a:t>
            </a:r>
          </a:p>
          <a:p>
            <a:pPr>
              <a:buNone/>
            </a:pPr>
            <a:endParaRPr lang="es-ES" sz="3100" dirty="0" smtClean="0">
              <a:solidFill>
                <a:schemeClr val="bg1"/>
              </a:solidFill>
            </a:endParaRPr>
          </a:p>
          <a:p>
            <a:r>
              <a:rPr lang="es-ES" sz="3100" dirty="0" smtClean="0">
                <a:solidFill>
                  <a:schemeClr val="bg1"/>
                </a:solidFill>
              </a:rPr>
              <a:t>Charle con él sobre que incluir y que no.</a:t>
            </a:r>
          </a:p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372200" y="0"/>
            <a:ext cx="2448272" cy="1631161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5616624" cy="633412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Cómo proteger a </a:t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>nuestros hijos?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sz="3100" dirty="0" smtClean="0">
              <a:solidFill>
                <a:schemeClr val="bg1"/>
              </a:solidFill>
            </a:endParaRPr>
          </a:p>
          <a:p>
            <a:pPr lvl="0"/>
            <a:endParaRPr lang="es-ES" sz="3200" dirty="0" smtClean="0">
              <a:solidFill>
                <a:schemeClr val="bg1"/>
              </a:solidFill>
            </a:endParaRP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Comuníquele los peligros y las consecuencias de incluir cosas inadecuadas o demasiada información</a:t>
            </a:r>
          </a:p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Revise el sitio web o blog de su hijo/a junto a ellos, haga de esto una actividad regular</a:t>
            </a:r>
          </a:p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Fije las reglas y déjeles claro que si su comportamiento no es aceptable las consecuencias pueden tener un impacto en sus vida. </a:t>
            </a: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Use los filtros de control parental y los servicios de ayuda para padres.</a:t>
            </a:r>
          </a:p>
          <a:p>
            <a:endParaRPr lang="es-ES" sz="3100" dirty="0" smtClean="0">
              <a:solidFill>
                <a:schemeClr val="bg1"/>
              </a:solidFill>
            </a:endParaRPr>
          </a:p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372200" y="0"/>
            <a:ext cx="2448272" cy="1631161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5616624" cy="633412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Cómo proteger a </a:t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>nuestros hijos?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0" y="-531440"/>
            <a:ext cx="9144000" cy="738944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sz="3100" dirty="0" smtClean="0">
              <a:solidFill>
                <a:schemeClr val="bg1"/>
              </a:solidFill>
            </a:endParaRPr>
          </a:p>
          <a:p>
            <a:pPr lvl="0"/>
            <a:endParaRPr lang="es-ES" sz="3200" dirty="0" smtClean="0">
              <a:solidFill>
                <a:schemeClr val="bg1"/>
              </a:solidFill>
            </a:endParaRP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endParaRPr lang="es-ES" sz="3200" dirty="0" smtClean="0">
              <a:solidFill>
                <a:schemeClr val="bg1"/>
              </a:solidFill>
            </a:endParaRP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r>
              <a:rPr lang="es-ES" sz="3400" dirty="0" smtClean="0">
                <a:solidFill>
                  <a:schemeClr val="bg1"/>
                </a:solidFill>
              </a:rPr>
              <a:t>Aliéntelos a reflexionar sobre el tipo de lenguaje que usan y a pensar dos veces antes de subir fotografías o videos a su página. </a:t>
            </a: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r>
              <a:rPr lang="es-ES" sz="3400" dirty="0" smtClean="0">
                <a:solidFill>
                  <a:schemeClr val="bg1"/>
                </a:solidFill>
              </a:rPr>
              <a:t>Los empleadores, admisiones de las universidades, entrenadores y maestros pueden ver lo que su hijo coloca en Internet. </a:t>
            </a: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r>
              <a:rPr lang="es-ES" sz="3400" dirty="0" smtClean="0">
                <a:solidFill>
                  <a:schemeClr val="bg1"/>
                </a:solidFill>
              </a:rPr>
              <a:t>Aliente a los adolescentes a pensar sobre la impresión que pueden causar los nombres de pantalla que elijan.</a:t>
            </a: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r>
              <a:rPr lang="es-ES" sz="3400" dirty="0" smtClean="0">
                <a:solidFill>
                  <a:schemeClr val="bg1"/>
                </a:solidFill>
              </a:rPr>
              <a:t>Recuérdeles a sus hijos que una vez que colocan la información en línea, no la pueden quitar. </a:t>
            </a: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r>
              <a:rPr lang="es-ES" sz="3400" dirty="0" smtClean="0">
                <a:solidFill>
                  <a:schemeClr val="bg1"/>
                </a:solidFill>
              </a:rPr>
              <a:t>Aunque eliminen la información de un sitio Web, las antiguas versiones quedan registradas y pueden ser circuladas en línea.</a:t>
            </a:r>
          </a:p>
          <a:p>
            <a:endParaRPr lang="es-ES" sz="3100" dirty="0" smtClean="0">
              <a:solidFill>
                <a:schemeClr val="bg1"/>
              </a:solidFill>
            </a:endParaRPr>
          </a:p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372200" y="0"/>
            <a:ext cx="2448272" cy="1631161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Cómo proteger a </a:t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>nuestros hijos?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25658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sz="3400" dirty="0" smtClean="0">
                <a:solidFill>
                  <a:schemeClr val="bg1"/>
                </a:solidFill>
              </a:rPr>
              <a:t>Hable con sus hijos el </a:t>
            </a:r>
            <a:r>
              <a:rPr lang="es-ES" sz="3400" dirty="0" err="1" smtClean="0">
                <a:solidFill>
                  <a:schemeClr val="bg1"/>
                </a:solidFill>
              </a:rPr>
              <a:t>bullying</a:t>
            </a:r>
            <a:r>
              <a:rPr lang="es-ES" sz="3400" dirty="0" smtClean="0">
                <a:solidFill>
                  <a:schemeClr val="bg1"/>
                </a:solidFill>
              </a:rPr>
              <a:t> . 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La intimidación o acoso puede presentarse de varias formas, desde dispersar rumores sobre alguna persona, colocar mensajes o reenviarlos sin el consentimiento del autor, hasta mandar mensajes amenazantes. 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Dígales a sus hijos que las palabras que escriben y las imágenes que colocan pueden tener consecuencias reales. 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Sus actividades pueden provocar el malestar de la víctima de una intimidación, pueden desprestigiar al autor de un mensaje privado 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En algunas ocasiones pueden causar el castigo de las autoridades. </a:t>
            </a:r>
          </a:p>
          <a:p>
            <a:r>
              <a:rPr lang="es-ES" sz="3400" dirty="0" smtClean="0">
                <a:solidFill>
                  <a:schemeClr val="bg1"/>
                </a:solidFill>
              </a:rPr>
              <a:t>Aliente a sus hijos a conversar con usted cuando se sientan amenazados o sufren algún tipo de intimidación.</a:t>
            </a:r>
          </a:p>
          <a:p>
            <a:pPr>
              <a:buNone/>
            </a:pPr>
            <a:endParaRPr lang="es-ES" sz="3100" dirty="0" smtClean="0">
              <a:solidFill>
                <a:schemeClr val="bg1"/>
              </a:solidFill>
            </a:endParaRPr>
          </a:p>
          <a:p>
            <a:pPr lvl="0"/>
            <a:endParaRPr lang="es-ES" sz="3200" dirty="0" smtClean="0">
              <a:solidFill>
                <a:schemeClr val="bg1"/>
              </a:solidFill>
            </a:endParaRP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endParaRPr lang="es-ES" sz="3200" dirty="0" smtClean="0">
              <a:solidFill>
                <a:schemeClr val="bg1"/>
              </a:solidFill>
            </a:endParaRP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pPr lvl="0"/>
            <a:endParaRPr lang="es-ES" sz="3400" dirty="0" smtClean="0">
              <a:solidFill>
                <a:schemeClr val="bg1"/>
              </a:solidFill>
            </a:endParaRPr>
          </a:p>
          <a:p>
            <a:endParaRPr lang="es-ES" sz="3100" dirty="0" smtClean="0">
              <a:solidFill>
                <a:schemeClr val="bg1"/>
              </a:solidFill>
            </a:endParaRPr>
          </a:p>
          <a:p>
            <a:pPr lvl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Privacidad y Protección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Ajustar las opciones de seguridad para proteger mejor su identidad 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err="1" smtClean="0">
                <a:solidFill>
                  <a:schemeClr val="bg1"/>
                </a:solidFill>
              </a:rPr>
              <a:t>Facebook</a:t>
            </a:r>
            <a:r>
              <a:rPr lang="es-ES" dirty="0" smtClean="0">
                <a:solidFill>
                  <a:schemeClr val="bg1"/>
                </a:solidFill>
              </a:rPr>
              <a:t> y </a:t>
            </a:r>
            <a:r>
              <a:rPr lang="es-ES" dirty="0" err="1" smtClean="0">
                <a:solidFill>
                  <a:schemeClr val="bg1"/>
                </a:solidFill>
              </a:rPr>
              <a:t>Tuenti</a:t>
            </a:r>
            <a:r>
              <a:rPr lang="es-ES" dirty="0" smtClean="0">
                <a:solidFill>
                  <a:schemeClr val="bg1"/>
                </a:solidFill>
              </a:rPr>
              <a:t> cuenta con algunas opciones eficaces para la protección en Internet, ¡pero hay que utilizarlas! 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Piense bien a quién permites ser tu amigo 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Al permitir a alguien ser amigo, estarás concediéndole acceso a toda la información (incluidas las fotografías)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Si cambia de idea sobre algún amigo, puedes eliminarlo 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Conclusiones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>
                <a:solidFill>
                  <a:schemeClr val="bg1"/>
                </a:solidFill>
              </a:rPr>
              <a:t>El uso de la web no es malo, es bueno, aunque con limitaciones. </a:t>
            </a: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No podemos dejarles solos, tenemos que estar a su lado. </a:t>
            </a:r>
          </a:p>
          <a:p>
            <a:pPr lvl="0"/>
            <a:r>
              <a:rPr lang="es-ES" dirty="0" smtClean="0">
                <a:solidFill>
                  <a:schemeClr val="bg1"/>
                </a:solidFill>
              </a:rPr>
              <a:t>Las redes sociales pueden ser muy provechosas si sabemos usarlas.</a:t>
            </a:r>
          </a:p>
          <a:p>
            <a:endParaRPr lang="es-ES" dirty="0"/>
          </a:p>
        </p:txBody>
      </p:sp>
      <p:pic>
        <p:nvPicPr>
          <p:cNvPr id="4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580112" y="4293096"/>
            <a:ext cx="2448272" cy="1631161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Páginas útiles y vídeos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2348880"/>
            <a:ext cx="4040188" cy="750887"/>
          </a:xfrm>
        </p:spPr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El </a:t>
            </a:r>
            <a:r>
              <a:rPr lang="es-ES" b="1" dirty="0" err="1" smtClean="0">
                <a:solidFill>
                  <a:srgbClr val="002060"/>
                </a:solidFill>
              </a:rPr>
              <a:t>sexting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220072" y="2276872"/>
            <a:ext cx="3538736" cy="750887"/>
          </a:xfrm>
        </p:spPr>
        <p:txBody>
          <a:bodyPr>
            <a:normAutofit fontScale="92500" lnSpcReduction="20000"/>
          </a:bodyPr>
          <a:lstStyle/>
          <a:p>
            <a:endParaRPr lang="es-ES" b="1" dirty="0" smtClean="0">
              <a:solidFill>
                <a:srgbClr val="002060"/>
              </a:solidFill>
            </a:endParaRPr>
          </a:p>
          <a:p>
            <a:r>
              <a:rPr lang="es-ES" b="1" dirty="0" smtClean="0">
                <a:solidFill>
                  <a:srgbClr val="002060"/>
                </a:solidFill>
              </a:rPr>
              <a:t>Pantallas amigas 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67544" y="3094037"/>
            <a:ext cx="4618856" cy="376396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consiste en el envío de contenidos de tipo sexual (principalmente fotografías y/o vídeos) producidos generalmente por el propio remitente, a otras personas por medio de teléfonos móviles.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677272" y="3429000"/>
            <a:ext cx="3466728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>
                <a:solidFill>
                  <a:schemeClr val="bg1"/>
                </a:solidFill>
                <a:hlinkClick r:id="rId3"/>
              </a:rPr>
              <a:t>http://www.sexting.es/</a:t>
            </a:r>
            <a:endParaRPr lang="es-ES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2000" smtClean="0">
                <a:solidFill>
                  <a:schemeClr val="bg1"/>
                </a:solidFill>
                <a:hlinkClick r:id="rId4"/>
              </a:rPr>
              <a:t>http://www.youtube.com/watch?v=ugmShCOi3zM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9" name="8 Imagen" descr="pantallasamigas-header_r2_c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1340768"/>
            <a:ext cx="8332410" cy="1080512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dolescente_ordenador1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334000" y="260350"/>
            <a:ext cx="3810000" cy="2538413"/>
          </a:xfrm>
        </p:spPr>
      </p:pic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4254240" cy="252028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ES" sz="32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s-ES" sz="3200" b="1" dirty="0" smtClean="0">
                <a:solidFill>
                  <a:srgbClr val="FF0000"/>
                </a:solidFill>
                <a:effectLst/>
              </a:rPr>
            </a:br>
            <a:r>
              <a:rPr lang="es-ES" sz="32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s-ES" sz="3200" b="1" dirty="0" smtClean="0">
                <a:solidFill>
                  <a:srgbClr val="FF0000"/>
                </a:solidFill>
                <a:effectLst/>
              </a:rPr>
            </a:br>
            <a:r>
              <a:rPr lang="es-ES" sz="3200" b="1" dirty="0" smtClean="0">
                <a:solidFill>
                  <a:srgbClr val="C00000"/>
                </a:solidFill>
                <a:effectLst/>
              </a:rPr>
              <a:t>Las TIC: Tecnologías de la Información y la Comunicación </a:t>
            </a:r>
            <a:r>
              <a:rPr lang="es-ES" sz="3200" dirty="0" smtClean="0">
                <a:solidFill>
                  <a:srgbClr val="FFC000"/>
                </a:solidFill>
              </a:rPr>
              <a:t/>
            </a:r>
            <a:br>
              <a:rPr lang="es-ES" sz="3200" dirty="0" smtClean="0">
                <a:solidFill>
                  <a:srgbClr val="FFC000"/>
                </a:solidFill>
              </a:rPr>
            </a:br>
            <a:endParaRPr lang="es-ES" sz="3200" dirty="0">
              <a:solidFill>
                <a:srgbClr val="FFC000"/>
              </a:solidFill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body" idx="1"/>
          </p:nvPr>
        </p:nvSpPr>
        <p:spPr>
          <a:xfrm>
            <a:off x="2627784" y="3212976"/>
            <a:ext cx="6078120" cy="2736304"/>
          </a:xfrm>
        </p:spPr>
        <p:txBody>
          <a:bodyPr>
            <a:normAutofit fontScale="92500"/>
          </a:bodyPr>
          <a:lstStyle/>
          <a:p>
            <a:pPr marL="0" algn="ctr">
              <a:lnSpc>
                <a:spcPct val="150000"/>
              </a:lnSpc>
              <a:buNone/>
            </a:pPr>
            <a:r>
              <a:rPr lang="es-ES" sz="2800" dirty="0" smtClean="0">
                <a:solidFill>
                  <a:schemeClr val="bg1"/>
                </a:solidFill>
              </a:rPr>
              <a:t>Son un conjunto de servicios, redes, software y dispositivos que tienen como fin la mejora de la calidad de vida de las personas dentro de un entorno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Páginas útiles y vídeos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8" name="7 Marcador de contenido" descr="logo_cnp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827584" y="2060848"/>
            <a:ext cx="1584176" cy="2227747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204864"/>
            <a:ext cx="4139952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>
                <a:solidFill>
                  <a:schemeClr val="bg1"/>
                </a:solidFill>
                <a:hlinkClick r:id="rId4"/>
              </a:rPr>
              <a:t>http://www.policia.es/consejos/internet.html</a:t>
            </a:r>
            <a:endParaRPr lang="es-ES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2000" dirty="0" smtClean="0">
                <a:solidFill>
                  <a:schemeClr val="bg1"/>
                </a:solidFill>
                <a:hlinkClick r:id="rId5"/>
              </a:rPr>
              <a:t>https://www.gdt.guardiacivil.es/webgdt/cusuarios.php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10" name="9 Imagen" descr="GDTFras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8746" y="4941168"/>
            <a:ext cx="6454922" cy="808608"/>
          </a:xfrm>
          <a:prstGeom prst="rect">
            <a:avLst/>
          </a:prstGeom>
        </p:spPr>
      </p:pic>
      <p:pic>
        <p:nvPicPr>
          <p:cNvPr id="11" name="10 Imagen" descr="logo_mir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6016" y="5013176"/>
            <a:ext cx="3176474" cy="657984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971600" y="118872"/>
            <a:ext cx="7791400" cy="1653944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ES" sz="32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s-ES" sz="3200" b="1" dirty="0" smtClean="0">
                <a:solidFill>
                  <a:srgbClr val="FF0000"/>
                </a:solidFill>
                <a:effectLst/>
              </a:rPr>
            </a:br>
            <a:r>
              <a:rPr lang="es-ES" sz="32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s-ES" sz="3200" b="1" dirty="0" smtClean="0">
                <a:solidFill>
                  <a:srgbClr val="FF0000"/>
                </a:solidFill>
                <a:effectLst/>
              </a:rPr>
            </a:br>
            <a:r>
              <a:rPr lang="es-ES" sz="4400" dirty="0" smtClean="0">
                <a:solidFill>
                  <a:srgbClr val="C00000"/>
                </a:solidFill>
              </a:rPr>
              <a:t>Ventajas</a:t>
            </a:r>
            <a:r>
              <a:rPr lang="es-ES" sz="3200" dirty="0" smtClean="0">
                <a:solidFill>
                  <a:srgbClr val="FFC000"/>
                </a:solidFill>
              </a:rPr>
              <a:t/>
            </a:r>
            <a:br>
              <a:rPr lang="es-ES" sz="3200" dirty="0" smtClean="0">
                <a:solidFill>
                  <a:srgbClr val="FFC000"/>
                </a:solidFill>
              </a:rPr>
            </a:br>
            <a:endParaRPr lang="es-ES" sz="3200" dirty="0">
              <a:solidFill>
                <a:srgbClr val="FFC000"/>
              </a:solidFill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body" idx="1"/>
          </p:nvPr>
        </p:nvSpPr>
        <p:spPr>
          <a:xfrm>
            <a:off x="0" y="2348880"/>
            <a:ext cx="8244408" cy="3573016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</a:rPr>
              <a:t>Mantenerte informado. 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</a:rPr>
              <a:t>Jugar.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</a:rPr>
              <a:t> Aprender.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</a:rPr>
              <a:t> Comunicarnos. 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</a:rPr>
              <a:t>Acceso a programas, archivos, </a:t>
            </a:r>
            <a:r>
              <a:rPr lang="es-ES" sz="3200" dirty="0" err="1" smtClean="0">
                <a:solidFill>
                  <a:schemeClr val="bg1"/>
                </a:solidFill>
              </a:rPr>
              <a:t>etc</a:t>
            </a:r>
            <a:r>
              <a:rPr lang="es-ES" sz="3200" dirty="0" smtClean="0">
                <a:solidFill>
                  <a:schemeClr val="bg1"/>
                </a:solidFill>
              </a:rPr>
              <a:t>… 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</a:rPr>
              <a:t>Satisfacer necesidad de conocimiento</a:t>
            </a:r>
          </a:p>
          <a:p>
            <a:pPr lvl="0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bg1"/>
                </a:solidFill>
              </a:rPr>
              <a:t> Satisfacer necesidades de ocio.</a:t>
            </a:r>
          </a:p>
          <a:p>
            <a:pPr marL="0" algn="ctr">
              <a:lnSpc>
                <a:spcPct val="150000"/>
              </a:lnSpc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.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4" name="3 Marcador de contenido" descr="adolescente_ordenador1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334000" y="260350"/>
            <a:ext cx="3810000" cy="2538413"/>
          </a:xfrm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dolescente_ordenador1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156176" y="260351"/>
            <a:ext cx="2987824" cy="1990638"/>
          </a:xfrm>
        </p:spPr>
      </p:pic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5112568" cy="151216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es-ES" sz="3600" b="1" dirty="0" smtClean="0">
                <a:solidFill>
                  <a:srgbClr val="FF0000"/>
                </a:solidFill>
                <a:effectLst/>
              </a:rPr>
              <a:t>Inconvenientes</a:t>
            </a:r>
            <a:br>
              <a:rPr lang="es-ES" sz="3600" b="1" dirty="0" smtClean="0">
                <a:solidFill>
                  <a:srgbClr val="FF0000"/>
                </a:solidFill>
                <a:effectLst/>
              </a:rPr>
            </a:br>
            <a:r>
              <a:rPr lang="es-ES" sz="3600" b="1" dirty="0" smtClean="0">
                <a:solidFill>
                  <a:srgbClr val="FF0000"/>
                </a:solidFill>
                <a:effectLst/>
              </a:rPr>
              <a:t> </a:t>
            </a:r>
            <a:endParaRPr lang="es-ES" sz="3600" dirty="0">
              <a:solidFill>
                <a:srgbClr val="FFC000"/>
              </a:solidFill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body" idx="1"/>
          </p:nvPr>
        </p:nvSpPr>
        <p:spPr>
          <a:xfrm>
            <a:off x="323528" y="2348880"/>
            <a:ext cx="8568952" cy="403244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Contenidos inapropiados: contenidos no aptos para todos los públicos.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Violencia, pornografía, juegos de azar, etc.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Contenidos ilícitos: Contenidos que infringen las leyes.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Racismo, Pornografía Infantil, Xenofobia, estafas, </a:t>
            </a:r>
            <a:r>
              <a:rPr lang="es-ES" sz="2800" dirty="0" err="1" smtClean="0">
                <a:solidFill>
                  <a:schemeClr val="bg1"/>
                </a:solidFill>
              </a:rPr>
              <a:t>etc</a:t>
            </a:r>
            <a:r>
              <a:rPr lang="es-ES" sz="2800" dirty="0" smtClean="0">
                <a:solidFill>
                  <a:schemeClr val="bg1"/>
                </a:solidFill>
              </a:rPr>
              <a:t>…</a:t>
            </a:r>
          </a:p>
          <a:p>
            <a:pPr marL="0" algn="ctr">
              <a:lnSpc>
                <a:spcPct val="150000"/>
              </a:lnSpc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.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dolescente_ordenador1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156176" y="260351"/>
            <a:ext cx="2987824" cy="1990638"/>
          </a:xfrm>
        </p:spPr>
      </p:pic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5112568" cy="151216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es-ES" sz="3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s-ES" sz="3600" dirty="0" smtClean="0">
                <a:solidFill>
                  <a:srgbClr val="FF0000"/>
                </a:solidFill>
              </a:rPr>
              <a:t>¿Cómo evitar los inconvenientes? 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body" idx="1"/>
          </p:nvPr>
        </p:nvSpPr>
        <p:spPr>
          <a:xfrm>
            <a:off x="323528" y="2348880"/>
            <a:ext cx="8568952" cy="40324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Desde las instituciones del Estado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Legislación.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 Agencia de Protección de Datos.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Unidades especiales de la policía.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Desde nuestro uso diario: </a:t>
            </a:r>
          </a:p>
          <a:p>
            <a:pPr marL="1309878" lvl="1" indent="-514350">
              <a:buFont typeface="Arial" pitchFamily="34" charset="0"/>
              <a:buChar char="•"/>
            </a:pPr>
            <a:r>
              <a:rPr lang="es-ES" sz="2600" dirty="0" smtClean="0">
                <a:solidFill>
                  <a:schemeClr val="bg1"/>
                </a:solidFill>
              </a:rPr>
              <a:t>Usarlas de acuerdo con los valores aprendidos.</a:t>
            </a:r>
          </a:p>
          <a:p>
            <a:pPr marL="1309878" lvl="1" indent="-514350">
              <a:buFont typeface="Arial" pitchFamily="34" charset="0"/>
              <a:buChar char="•"/>
            </a:pPr>
            <a:r>
              <a:rPr lang="es-ES" sz="2600" dirty="0" smtClean="0">
                <a:solidFill>
                  <a:schemeClr val="bg1"/>
                </a:solidFill>
              </a:rPr>
              <a:t>NO ABUSAR DE ELLAS. </a:t>
            </a:r>
          </a:p>
          <a:p>
            <a:pPr marL="1309878" lvl="1" indent="-514350">
              <a:buFont typeface="Arial" pitchFamily="34" charset="0"/>
              <a:buChar char="•"/>
            </a:pPr>
            <a:r>
              <a:rPr lang="es-ES" sz="2600" dirty="0" smtClean="0">
                <a:solidFill>
                  <a:schemeClr val="bg1"/>
                </a:solidFill>
              </a:rPr>
              <a:t>Ser asertivo</a:t>
            </a:r>
            <a:r>
              <a:rPr lang="es-ES" sz="26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s-ES" sz="2400" dirty="0" smtClean="0">
              <a:solidFill>
                <a:schemeClr val="bg1"/>
              </a:solidFill>
            </a:endParaRP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dolescente_ordenador1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156176" y="260351"/>
            <a:ext cx="2987824" cy="1990638"/>
          </a:xfrm>
        </p:spPr>
      </p:pic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5112568" cy="151216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es-ES" sz="3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>Control Parental</a:t>
            </a:r>
            <a:br>
              <a:rPr lang="es-ES" sz="3600" dirty="0" smtClean="0">
                <a:solidFill>
                  <a:srgbClr val="FF0000"/>
                </a:solidFill>
              </a:rPr>
            </a:b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body" idx="1"/>
          </p:nvPr>
        </p:nvSpPr>
        <p:spPr>
          <a:xfrm>
            <a:off x="323528" y="2348880"/>
            <a:ext cx="8568952" cy="4032448"/>
          </a:xfrm>
        </p:spPr>
        <p:txBody>
          <a:bodyPr>
            <a:noAutofit/>
          </a:bodyPr>
          <a:lstStyle/>
          <a:p>
            <a:pPr marL="514350" lvl="0" indent="-51435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Filtros de contenido 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Control de tiempo.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 Bloqueo de palabras clave.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 Registros. 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Bloqueo de programas. 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Listas blancas y negras.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 Etiquetado de páginas.</a:t>
            </a:r>
          </a:p>
          <a:p>
            <a:pPr marL="514350" lvl="0" indent="-514350">
              <a:buFont typeface="+mj-lt"/>
              <a:buAutoNum type="arabicPeriod"/>
            </a:pPr>
            <a:endParaRPr lang="es-ES" sz="2400" dirty="0" smtClean="0">
              <a:solidFill>
                <a:schemeClr val="bg1"/>
              </a:solidFill>
            </a:endParaRP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dolescente_ordenador1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156176" y="260351"/>
            <a:ext cx="2987824" cy="1990638"/>
          </a:xfrm>
        </p:spPr>
      </p:pic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5112568" cy="151216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es-ES" sz="3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/>
            </a:r>
            <a:br>
              <a:rPr lang="es-ES" sz="3600" dirty="0" smtClean="0">
                <a:solidFill>
                  <a:srgbClr val="FF0000"/>
                </a:solidFill>
              </a:rPr>
            </a:br>
            <a:r>
              <a:rPr lang="es-ES" sz="3600" dirty="0" smtClean="0">
                <a:solidFill>
                  <a:srgbClr val="FF0000"/>
                </a:solidFill>
              </a:rPr>
              <a:t>Redes sociales </a:t>
            </a:r>
            <a:br>
              <a:rPr lang="es-ES" sz="3600" dirty="0" smtClean="0">
                <a:solidFill>
                  <a:srgbClr val="FF0000"/>
                </a:solidFill>
              </a:rPr>
            </a:b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body" idx="1"/>
          </p:nvPr>
        </p:nvSpPr>
        <p:spPr>
          <a:xfrm>
            <a:off x="323528" y="2348880"/>
            <a:ext cx="8568952" cy="4032448"/>
          </a:xfrm>
        </p:spPr>
        <p:txBody>
          <a:bodyPr>
            <a:noAutofit/>
          </a:bodyPr>
          <a:lstStyle/>
          <a:p>
            <a:pPr marL="0" indent="-514350">
              <a:lnSpc>
                <a:spcPct val="150000"/>
              </a:lnSpc>
            </a:pPr>
            <a:r>
              <a:rPr lang="es-ES" sz="2800" dirty="0" smtClean="0">
                <a:solidFill>
                  <a:schemeClr val="bg1"/>
                </a:solidFill>
              </a:rPr>
              <a:t>Es un medio de interacción de distintas personas que genera una estructura social.</a:t>
            </a:r>
          </a:p>
          <a:p>
            <a:pPr marL="0" indent="-514350">
              <a:lnSpc>
                <a:spcPct val="150000"/>
              </a:lnSpc>
            </a:pPr>
            <a:r>
              <a:rPr lang="es-ES" sz="2800" dirty="0" smtClean="0">
                <a:solidFill>
                  <a:schemeClr val="bg1"/>
                </a:solidFill>
              </a:rPr>
              <a:t> Por ejemplo los juegos en línea, chats, foros, </a:t>
            </a:r>
            <a:r>
              <a:rPr lang="es-ES" sz="2800" dirty="0" err="1" smtClean="0">
                <a:solidFill>
                  <a:schemeClr val="bg1"/>
                </a:solidFill>
              </a:rPr>
              <a:t>spaces</a:t>
            </a:r>
            <a:r>
              <a:rPr lang="es-ES" sz="2800" dirty="0" smtClean="0">
                <a:solidFill>
                  <a:schemeClr val="bg1"/>
                </a:solidFill>
              </a:rPr>
              <a:t>, etc.</a:t>
            </a:r>
          </a:p>
          <a:p>
            <a:pPr marL="514350" lvl="0" indent="-514350">
              <a:buFont typeface="+mj-lt"/>
              <a:buAutoNum type="arabicPeriod"/>
            </a:pPr>
            <a:endParaRPr lang="es-ES" sz="2400" dirty="0" smtClean="0">
              <a:solidFill>
                <a:schemeClr val="bg1"/>
              </a:solidFill>
            </a:endParaRPr>
          </a:p>
          <a:p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 descr="adolescente_ordenador1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372200" y="0"/>
            <a:ext cx="2448272" cy="1631161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755576" y="260648"/>
            <a:ext cx="5616624" cy="633412"/>
          </a:xfrm>
        </p:spPr>
        <p:txBody>
          <a:bodyPr>
            <a:noAutofit/>
          </a:bodyPr>
          <a:lstStyle/>
          <a:p>
            <a:r>
              <a:rPr lang="es-ES" sz="4800" dirty="0" err="1" smtClean="0">
                <a:solidFill>
                  <a:srgbClr val="FF0000"/>
                </a:solidFill>
              </a:rPr>
              <a:t>Tuenti</a:t>
            </a:r>
            <a:r>
              <a:rPr lang="es-ES" sz="4800" dirty="0" smtClean="0">
                <a:solidFill>
                  <a:srgbClr val="FF0000"/>
                </a:solidFill>
              </a:rPr>
              <a:t> 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892480" cy="40324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/>
              <a:t>¿</a:t>
            </a:r>
            <a:r>
              <a:rPr lang="es-ES" dirty="0" smtClean="0">
                <a:solidFill>
                  <a:schemeClr val="bg1"/>
                </a:solidFill>
              </a:rPr>
              <a:t>Cómo funciona?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Mi cuenta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editar nuestro perfil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modificar o rellenar la información relativa a nuestra persona, así como datos personales o intereses.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Colgar fotos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Hacer comentarios  públicos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Tener mensajes privados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Contactar con personas y su perfil</a:t>
            </a: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Privacidad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040600"/>
          </a:xfrm>
        </p:spPr>
        <p:txBody>
          <a:bodyPr>
            <a:normAutofit/>
          </a:bodyPr>
          <a:lstStyle/>
          <a:p>
            <a:pPr lvl="0"/>
            <a:r>
              <a:rPr lang="es-ES" dirty="0" smtClean="0">
                <a:solidFill>
                  <a:schemeClr val="bg1"/>
                </a:solidFill>
              </a:rPr>
              <a:t>El aviso legal del </a:t>
            </a:r>
            <a:r>
              <a:rPr lang="es-ES" dirty="0" err="1" smtClean="0">
                <a:solidFill>
                  <a:schemeClr val="bg1"/>
                </a:solidFill>
              </a:rPr>
              <a:t>Tuenti</a:t>
            </a:r>
            <a:r>
              <a:rPr lang="es-ES" dirty="0" smtClean="0">
                <a:solidFill>
                  <a:schemeClr val="bg1"/>
                </a:solidFill>
              </a:rPr>
              <a:t>, nos comenta en el punto 4 de las Condiciones Generales: </a:t>
            </a:r>
          </a:p>
          <a:p>
            <a:pPr lvl="0"/>
            <a:endParaRPr lang="es-ES" i="1" dirty="0" smtClean="0">
              <a:solidFill>
                <a:schemeClr val="bg1"/>
              </a:solidFill>
            </a:endParaRPr>
          </a:p>
          <a:p>
            <a:pPr lvl="0"/>
            <a:r>
              <a:rPr lang="es-ES" i="1" dirty="0" smtClean="0">
                <a:solidFill>
                  <a:schemeClr val="bg1"/>
                </a:solidFill>
              </a:rPr>
              <a:t>“ El Usuario cede en exclusiva a TUENTI y para todo el mundo los derechos de reproducción, distribución y comunicación pública sobre los contenidos que suministre a través del Sitio Web, así como el de modificación para adaptarlos a las necesidades editoriales de TUENTI, y garantiza además la legítima titularidad o facultad de disposición sobre dichos derechos.”</a:t>
            </a:r>
          </a:p>
          <a:p>
            <a:endParaRPr lang="es-ES" dirty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</TotalTime>
  <Words>1081</Words>
  <Application>Microsoft Office PowerPoint</Application>
  <PresentationFormat>Presentación en pantalla (4:3)</PresentationFormat>
  <Paragraphs>178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Vértice</vt:lpstr>
      <vt:lpstr>El peligro de las  Redes  Sociales</vt:lpstr>
      <vt:lpstr>  Las TIC: Tecnologías de la Información y la Comunicación  </vt:lpstr>
      <vt:lpstr>  Ventajas </vt:lpstr>
      <vt:lpstr>Inconvenientes  </vt:lpstr>
      <vt:lpstr> ¿Cómo evitar los inconvenientes? </vt:lpstr>
      <vt:lpstr>    Control Parental </vt:lpstr>
      <vt:lpstr>    Redes sociales  </vt:lpstr>
      <vt:lpstr>Tuenti </vt:lpstr>
      <vt:lpstr>Privacidad </vt:lpstr>
      <vt:lpstr>¿Por qué gustan a los adolescentes? </vt:lpstr>
      <vt:lpstr>Ventajas</vt:lpstr>
      <vt:lpstr>Peligros </vt:lpstr>
      <vt:lpstr>Cómo proteger a  nuestros hijos? </vt:lpstr>
      <vt:lpstr>Cómo proteger a  nuestros hijos? </vt:lpstr>
      <vt:lpstr>Cómo proteger a  nuestros hijos? </vt:lpstr>
      <vt:lpstr>Cómo proteger a  nuestros hijos? </vt:lpstr>
      <vt:lpstr>Privacidad y Protección </vt:lpstr>
      <vt:lpstr>Conclusiones </vt:lpstr>
      <vt:lpstr>Páginas útiles y vídeos</vt:lpstr>
      <vt:lpstr>Páginas útiles y vídeos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peligro de las Redes sociales</dc:title>
  <dc:creator>Propietario</dc:creator>
  <cp:lastModifiedBy>Propietario</cp:lastModifiedBy>
  <cp:revision>14</cp:revision>
  <dcterms:created xsi:type="dcterms:W3CDTF">2012-11-24T19:54:50Z</dcterms:created>
  <dcterms:modified xsi:type="dcterms:W3CDTF">2013-01-14T18:51:31Z</dcterms:modified>
</cp:coreProperties>
</file>