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58" r:id="rId15"/>
    <p:sldId id="26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1833" autoAdjust="0"/>
  </p:normalViewPr>
  <p:slideViewPr>
    <p:cSldViewPr>
      <p:cViewPr varScale="1">
        <p:scale>
          <a:sx n="65" d="100"/>
          <a:sy n="65" d="100"/>
        </p:scale>
        <p:origin x="-131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1649F9-AC6B-4D47-8929-5D689009C632}" type="datetimeFigureOut">
              <a:rPr lang="es-ES" smtClean="0"/>
              <a:pPr/>
              <a:t>16/09/2015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9642CE-97DF-4CD4-B917-0818762A9CE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642CE-97DF-4CD4-B917-0818762A9CE1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642CE-97DF-4CD4-B917-0818762A9CE1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642CE-97DF-4CD4-B917-0818762A9CE1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642CE-97DF-4CD4-B917-0818762A9CE1}" type="slidenum">
              <a:rPr lang="es-ES" smtClean="0"/>
              <a:pPr/>
              <a:t>16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642CE-97DF-4CD4-B917-0818762A9CE1}" type="slidenum">
              <a:rPr lang="es-ES" smtClean="0"/>
              <a:pPr/>
              <a:t>20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0BCB37E-0FAD-48B2-A78D-907B5EE6FA0E}" type="datetimeFigureOut">
              <a:rPr lang="es-ES" smtClean="0"/>
              <a:pPr/>
              <a:t>16/09/2015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B233A7-DD10-44CC-B650-FA6297E29B5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CB37E-0FAD-48B2-A78D-907B5EE6FA0E}" type="datetimeFigureOut">
              <a:rPr lang="es-ES" smtClean="0"/>
              <a:pPr/>
              <a:t>16/09/2015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33A7-DD10-44CC-B650-FA6297E29B5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00BCB37E-0FAD-48B2-A78D-907B5EE6FA0E}" type="datetimeFigureOut">
              <a:rPr lang="es-ES" smtClean="0"/>
              <a:pPr/>
              <a:t>16/09/2015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Rectángulo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FB233A7-DD10-44CC-B650-FA6297E29B5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CB37E-0FAD-48B2-A78D-907B5EE6FA0E}" type="datetimeFigureOut">
              <a:rPr lang="es-ES" smtClean="0"/>
              <a:pPr/>
              <a:t>16/09/2015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FB233A7-DD10-44CC-B650-FA6297E29B5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Rectángulo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CB37E-0FAD-48B2-A78D-907B5EE6FA0E}" type="datetimeFigureOut">
              <a:rPr lang="es-ES" smtClean="0"/>
              <a:pPr/>
              <a:t>16/09/2015</a:t>
            </a:fld>
            <a:endParaRPr lang="es-ES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FB233A7-DD10-44CC-B650-FA6297E29B5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0BCB37E-0FAD-48B2-A78D-907B5EE6FA0E}" type="datetimeFigureOut">
              <a:rPr lang="es-ES" smtClean="0"/>
              <a:pPr/>
              <a:t>16/09/2015</a:t>
            </a:fld>
            <a:endParaRPr lang="es-ES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FB233A7-DD10-44CC-B650-FA6297E29B5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0BCB37E-0FAD-48B2-A78D-907B5EE6FA0E}" type="datetimeFigureOut">
              <a:rPr lang="es-ES" smtClean="0"/>
              <a:pPr/>
              <a:t>16/09/2015</a:t>
            </a:fld>
            <a:endParaRPr lang="es-ES"/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FB233A7-DD10-44CC-B650-FA6297E29B5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ES"/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CB37E-0FAD-48B2-A78D-907B5EE6FA0E}" type="datetimeFigureOut">
              <a:rPr lang="es-ES" smtClean="0"/>
              <a:pPr/>
              <a:t>16/09/2015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FB233A7-DD10-44CC-B650-FA6297E29B5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CB37E-0FAD-48B2-A78D-907B5EE6FA0E}" type="datetimeFigureOut">
              <a:rPr lang="es-ES" smtClean="0"/>
              <a:pPr/>
              <a:t>16/09/2015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B233A7-DD10-44CC-B650-FA6297E29B5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CB37E-0FAD-48B2-A78D-907B5EE6FA0E}" type="datetimeFigureOut">
              <a:rPr lang="es-ES" smtClean="0"/>
              <a:pPr/>
              <a:t>16/09/2015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FB233A7-DD10-44CC-B650-FA6297E29B5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Rectángulo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00BCB37E-0FAD-48B2-A78D-907B5EE6FA0E}" type="datetimeFigureOut">
              <a:rPr lang="es-ES" smtClean="0"/>
              <a:pPr/>
              <a:t>16/09/2015</a:t>
            </a:fld>
            <a:endParaRPr lang="es-ES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FB233A7-DD10-44CC-B650-FA6297E29B5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0BCB37E-0FAD-48B2-A78D-907B5EE6FA0E}" type="datetimeFigureOut">
              <a:rPr lang="es-ES" smtClean="0"/>
              <a:pPr/>
              <a:t>16/09/2015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6 Rectángulo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FB233A7-DD10-44CC-B650-FA6297E29B5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9600" dirty="0" smtClean="0"/>
              <a:t>QUIMICA</a:t>
            </a:r>
            <a:endParaRPr lang="es-ES" sz="96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BACHILLERATO INTERNACIONAL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Tema 8: Ácidos y bases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Teorías de ácidos y bases</a:t>
            </a:r>
          </a:p>
          <a:p>
            <a:r>
              <a:rPr lang="es-ES" dirty="0" smtClean="0"/>
              <a:t>Propiedades de ácidos y bases</a:t>
            </a:r>
          </a:p>
          <a:p>
            <a:r>
              <a:rPr lang="es-ES" dirty="0" smtClean="0"/>
              <a:t>La escala de pH</a:t>
            </a:r>
          </a:p>
          <a:p>
            <a:r>
              <a:rPr lang="es-ES" dirty="0" smtClean="0"/>
              <a:t>Ácidos y bases fuertes y débiles</a:t>
            </a:r>
          </a:p>
          <a:p>
            <a:r>
              <a:rPr lang="es-ES" dirty="0" smtClean="0"/>
              <a:t>Deposición ácida</a:t>
            </a:r>
            <a:endParaRPr lang="es-ES" dirty="0"/>
          </a:p>
        </p:txBody>
      </p:sp>
      <p:pic>
        <p:nvPicPr>
          <p:cNvPr id="6148" name="Picture 4" descr="http://k32.kn3.net/6E58BB5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221088"/>
            <a:ext cx="6667500" cy="2636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Tema 9: Procesos </a:t>
            </a:r>
            <a:r>
              <a:rPr lang="es-ES" dirty="0" err="1" smtClean="0"/>
              <a:t>rédox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Oxidación y reducción</a:t>
            </a:r>
          </a:p>
          <a:p>
            <a:r>
              <a:rPr lang="es-ES" dirty="0" smtClean="0"/>
              <a:t>Celdas electroquímicas</a:t>
            </a:r>
            <a:endParaRPr lang="es-ES" dirty="0"/>
          </a:p>
        </p:txBody>
      </p:sp>
      <p:pic>
        <p:nvPicPr>
          <p:cNvPr id="5122" name="Picture 2" descr="http://image.slidesharecdn.com/redox-110407092325-phpapp01/95/redox-1-728.jpg?cb=1302168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212976"/>
            <a:ext cx="3888432" cy="3096344"/>
          </a:xfrm>
          <a:prstGeom prst="rect">
            <a:avLst/>
          </a:prstGeom>
          <a:noFill/>
        </p:spPr>
      </p:pic>
      <p:pic>
        <p:nvPicPr>
          <p:cNvPr id="5124" name="Picture 4" descr="https://fyqcastillodeluna.files.wordpress.com/2011/02/si-quieres-ser-positiv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556792"/>
            <a:ext cx="3810000" cy="5029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Tema 10: Química orgánica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Fundamentos de química orgánica</a:t>
            </a:r>
          </a:p>
          <a:p>
            <a:r>
              <a:rPr lang="es-ES" dirty="0" smtClean="0"/>
              <a:t>Química de los grupos funcionales</a:t>
            </a:r>
            <a:endParaRPr lang="es-ES" dirty="0"/>
          </a:p>
        </p:txBody>
      </p:sp>
      <p:pic>
        <p:nvPicPr>
          <p:cNvPr id="4098" name="Picture 2" descr="https://encrypted-tbn0.gstatic.com/images?q=tbn:ANd9GcQi6w-F1zZyKSAOvDTE4x62qaf0Sq-j7ifgMgStDtHS6duhXsO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068960"/>
            <a:ext cx="7200800" cy="24982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smtClean="0"/>
              <a:t>Tema 11: Medición y procesamiento de datos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Incertidumbre y errores en la medición y los resultados</a:t>
            </a:r>
          </a:p>
          <a:p>
            <a:r>
              <a:rPr lang="es-ES" dirty="0" smtClean="0"/>
              <a:t>Técnicas gráficas</a:t>
            </a:r>
          </a:p>
          <a:p>
            <a:r>
              <a:rPr lang="es-ES" dirty="0" smtClean="0"/>
              <a:t>Identificación espectroscópica de compuestos orgánicos</a:t>
            </a:r>
            <a:endParaRPr lang="es-ES" dirty="0"/>
          </a:p>
        </p:txBody>
      </p:sp>
      <p:pic>
        <p:nvPicPr>
          <p:cNvPr id="3074" name="Picture 2" descr="http://image.slidesharecdn.com/tecnicasderepresentaciondelainformacion-100120192137-phpapp02/95/tecnicas-de-representacion-de-la-informacion-13-728.jpg?cb=12640153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77072"/>
            <a:ext cx="3672408" cy="2520280"/>
          </a:xfrm>
          <a:prstGeom prst="rect">
            <a:avLst/>
          </a:prstGeom>
          <a:noFill/>
        </p:spPr>
      </p:pic>
      <p:pic>
        <p:nvPicPr>
          <p:cNvPr id="3076" name="Picture 4" descr="http://html.rincondelvago.com/0003853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933056"/>
            <a:ext cx="3888432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Contenidos del Programa de estudios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Opciones</a:t>
            </a:r>
          </a:p>
          <a:p>
            <a:pPr marL="514350" indent="-514350">
              <a:buAutoNum type="alphaUcPeriod"/>
            </a:pP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Materiales</a:t>
            </a:r>
          </a:p>
          <a:p>
            <a:pPr marL="514350" indent="-514350">
              <a:buAutoNum type="alphaUcPeriod"/>
            </a:pP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Bioquímica</a:t>
            </a:r>
          </a:p>
          <a:p>
            <a:pPr marL="514350" indent="-514350">
              <a:buAutoNum type="alphaUcPeriod"/>
            </a:pP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Energía</a:t>
            </a:r>
          </a:p>
          <a:p>
            <a:pPr marL="514350" indent="-514350">
              <a:buAutoNum type="alphaUcPeriod"/>
            </a:pP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Química medicinal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OPCIÓN A: MATERIALES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Introducción a la ciencia de los materiales</a:t>
            </a:r>
          </a:p>
          <a:p>
            <a:r>
              <a:rPr lang="es-ES" dirty="0" smtClean="0"/>
              <a:t>Los metales y la </a:t>
            </a:r>
            <a:r>
              <a:rPr lang="es-ES" dirty="0" err="1" smtClean="0"/>
              <a:t>espectroscopía</a:t>
            </a:r>
            <a:r>
              <a:rPr lang="es-ES" dirty="0" smtClean="0"/>
              <a:t> con fuente de plasma de acoplamiento inductivo (ICP)</a:t>
            </a:r>
          </a:p>
          <a:p>
            <a:r>
              <a:rPr lang="es-ES" dirty="0" smtClean="0"/>
              <a:t>Catalizadores</a:t>
            </a:r>
          </a:p>
          <a:p>
            <a:r>
              <a:rPr lang="es-ES" dirty="0" smtClean="0"/>
              <a:t>Cristales líquidos</a:t>
            </a:r>
          </a:p>
          <a:p>
            <a:r>
              <a:rPr lang="es-ES" dirty="0" smtClean="0"/>
              <a:t>Polímeros</a:t>
            </a:r>
          </a:p>
          <a:p>
            <a:r>
              <a:rPr lang="es-ES" dirty="0" smtClean="0"/>
              <a:t>Nanotecnología</a:t>
            </a:r>
          </a:p>
          <a:p>
            <a:r>
              <a:rPr lang="es-ES" dirty="0" smtClean="0"/>
              <a:t>Impacto ambiental: plásticos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OPCIÓN A: MATERIALES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</p:txBody>
      </p:sp>
      <p:pic>
        <p:nvPicPr>
          <p:cNvPr id="32770" name="Picture 2" descr="http://www.idg.es/BBDD_IMAGEN/samsung-galaxy-y-du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72816"/>
            <a:ext cx="2857500" cy="2381250"/>
          </a:xfrm>
          <a:prstGeom prst="rect">
            <a:avLst/>
          </a:prstGeom>
          <a:noFill/>
        </p:spPr>
      </p:pic>
      <p:pic>
        <p:nvPicPr>
          <p:cNvPr id="32772" name="Picture 4" descr="https://www.lubrizol.com/uploadedImages/Images/Engineered_Polymers/Interactive_Shoe/110986_LZAM_shoe_BG_V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1700809"/>
            <a:ext cx="5760640" cy="2808312"/>
          </a:xfrm>
          <a:prstGeom prst="rect">
            <a:avLst/>
          </a:prstGeom>
          <a:noFill/>
        </p:spPr>
      </p:pic>
      <p:pic>
        <p:nvPicPr>
          <p:cNvPr id="32774" name="Picture 6" descr="http://www.bbc.com/staticarchive/71f658e6fa59cefcc19b01243926c4be8eb64a3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653136"/>
            <a:ext cx="2152650" cy="1619251"/>
          </a:xfrm>
          <a:prstGeom prst="rect">
            <a:avLst/>
          </a:prstGeom>
          <a:noFill/>
        </p:spPr>
      </p:pic>
      <p:pic>
        <p:nvPicPr>
          <p:cNvPr id="32776" name="Picture 8" descr="http://www.stainout.es/images/productos/nan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4797152"/>
            <a:ext cx="5760640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OPCIÓN B: BIOQUÍMICA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Introducción a la bioquímica</a:t>
            </a:r>
          </a:p>
          <a:p>
            <a:r>
              <a:rPr lang="es-ES" dirty="0" smtClean="0"/>
              <a:t>Proteínas y enzimas</a:t>
            </a:r>
          </a:p>
          <a:p>
            <a:r>
              <a:rPr lang="es-ES" dirty="0" smtClean="0"/>
              <a:t>Lípidos</a:t>
            </a:r>
          </a:p>
          <a:p>
            <a:r>
              <a:rPr lang="es-ES" dirty="0" smtClean="0"/>
              <a:t>Hidratos de carbono</a:t>
            </a:r>
          </a:p>
          <a:p>
            <a:r>
              <a:rPr lang="es-ES" dirty="0" smtClean="0"/>
              <a:t>Vitaminas</a:t>
            </a:r>
          </a:p>
          <a:p>
            <a:r>
              <a:rPr lang="es-ES" dirty="0" smtClean="0"/>
              <a:t>Bioquímica y ambiente</a:t>
            </a:r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OPCIÓN B: BIOQUÍMICA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IM</a:t>
            </a:r>
            <a:endParaRPr lang="es-ES" dirty="0"/>
          </a:p>
        </p:txBody>
      </p:sp>
      <p:pic>
        <p:nvPicPr>
          <p:cNvPr id="33796" name="Picture 4" descr="http://www.botanical-online.com/fotos/plantasmedicinales/proteinas-dieta-vegetaria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3324225" cy="2381250"/>
          </a:xfrm>
          <a:prstGeom prst="rect">
            <a:avLst/>
          </a:prstGeom>
          <a:noFill/>
        </p:spPr>
      </p:pic>
      <p:pic>
        <p:nvPicPr>
          <p:cNvPr id="33798" name="Picture 6" descr="http://perunutritivo.files.wordpress.com/2012/08/aceite-de-oliva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4149080"/>
            <a:ext cx="1790700" cy="2247901"/>
          </a:xfrm>
          <a:prstGeom prst="rect">
            <a:avLst/>
          </a:prstGeom>
          <a:noFill/>
        </p:spPr>
      </p:pic>
      <p:pic>
        <p:nvPicPr>
          <p:cNvPr id="33800" name="Picture 8" descr="http://www.biomanantial.com/images/revista/Fotolia_6415042_XS%20ARROZ%20y%20FRUT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162424"/>
            <a:ext cx="4029075" cy="2362920"/>
          </a:xfrm>
          <a:prstGeom prst="rect">
            <a:avLst/>
          </a:prstGeom>
          <a:noFill/>
        </p:spPr>
      </p:pic>
      <p:pic>
        <p:nvPicPr>
          <p:cNvPr id="33802" name="Picture 10" descr="http://www.asturnatura.com/articulos/proteinas/proteina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1628800"/>
            <a:ext cx="2857500" cy="2676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OPCIÓN C: ENERGÍA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Fuentes de energía</a:t>
            </a:r>
          </a:p>
          <a:p>
            <a:r>
              <a:rPr lang="es-ES" dirty="0" smtClean="0"/>
              <a:t>Combustibles fósiles</a:t>
            </a:r>
          </a:p>
          <a:p>
            <a:r>
              <a:rPr lang="es-ES" dirty="0" smtClean="0"/>
              <a:t>Fusión y fisión nuclear</a:t>
            </a:r>
          </a:p>
          <a:p>
            <a:r>
              <a:rPr lang="es-ES" dirty="0" smtClean="0"/>
              <a:t>Energía solar</a:t>
            </a:r>
          </a:p>
          <a:p>
            <a:r>
              <a:rPr lang="es-ES" dirty="0" smtClean="0"/>
              <a:t>Impacto ambiental: calentamiento global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Contenidos del Programa de estudios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dirty="0" smtClean="0">
                <a:solidFill>
                  <a:schemeClr val="accent2">
                    <a:lumMod val="50000"/>
                  </a:schemeClr>
                </a:solidFill>
              </a:rPr>
              <a:t>Temas Troncales</a:t>
            </a:r>
          </a:p>
          <a:p>
            <a:pPr marL="514350" indent="-514350">
              <a:buAutoNum type="arabicPeriod"/>
            </a:pP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Relaciones </a:t>
            </a:r>
            <a:r>
              <a:rPr lang="es-ES" dirty="0" err="1" smtClean="0">
                <a:solidFill>
                  <a:schemeClr val="accent1">
                    <a:lumMod val="75000"/>
                  </a:schemeClr>
                </a:solidFill>
              </a:rPr>
              <a:t>estequiométricas</a:t>
            </a:r>
            <a:endParaRPr lang="es-E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Estructura atómica</a:t>
            </a:r>
          </a:p>
          <a:p>
            <a:pPr marL="514350" indent="-514350">
              <a:buAutoNum type="arabicPeriod"/>
            </a:pP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Periodicidad</a:t>
            </a:r>
          </a:p>
          <a:p>
            <a:pPr marL="514350" indent="-514350">
              <a:buAutoNum type="arabicPeriod"/>
            </a:pP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Enlace químico y estructura</a:t>
            </a:r>
          </a:p>
          <a:p>
            <a:pPr marL="514350" indent="-514350">
              <a:buAutoNum type="arabicPeriod"/>
            </a:pP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Energía/Termoquímica</a:t>
            </a:r>
          </a:p>
          <a:p>
            <a:pPr marL="514350" indent="-514350">
              <a:buAutoNum type="arabicPeriod"/>
            </a:pP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Cinética química</a:t>
            </a:r>
          </a:p>
          <a:p>
            <a:pPr marL="514350" indent="-514350">
              <a:buAutoNum type="arabicPeriod"/>
            </a:pP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Equilibrio</a:t>
            </a:r>
          </a:p>
          <a:p>
            <a:pPr marL="514350" indent="-514350">
              <a:buAutoNum type="arabicPeriod"/>
            </a:pP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Ácidos y bases</a:t>
            </a:r>
          </a:p>
          <a:p>
            <a:pPr marL="514350" indent="-514350">
              <a:buAutoNum type="arabicPeriod"/>
            </a:pP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Procesos </a:t>
            </a:r>
            <a:r>
              <a:rPr lang="es-ES" dirty="0" err="1" smtClean="0">
                <a:solidFill>
                  <a:schemeClr val="accent1">
                    <a:lumMod val="75000"/>
                  </a:schemeClr>
                </a:solidFill>
              </a:rPr>
              <a:t>rédox</a:t>
            </a:r>
            <a:endParaRPr lang="es-E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Química Orgánica</a:t>
            </a:r>
          </a:p>
          <a:p>
            <a:pPr marL="514350" indent="-514350">
              <a:buAutoNum type="arabicPeriod"/>
            </a:pP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Medición y procesamiento de datos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OPCIÓN C: ENERGÍA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MM</a:t>
            </a:r>
            <a:endParaRPr lang="es-ES" dirty="0"/>
          </a:p>
        </p:txBody>
      </p:sp>
      <p:pic>
        <p:nvPicPr>
          <p:cNvPr id="36866" name="Picture 2" descr="http://energium.es/wp-content/uploads/2009/03/petrole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556792"/>
            <a:ext cx="4824536" cy="2286001"/>
          </a:xfrm>
          <a:prstGeom prst="rect">
            <a:avLst/>
          </a:prstGeom>
          <a:noFill/>
        </p:spPr>
      </p:pic>
      <p:pic>
        <p:nvPicPr>
          <p:cNvPr id="36868" name="Picture 4" descr="https://sputnik87.files.wordpress.com/2011/01/el-s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3933056"/>
            <a:ext cx="2880320" cy="2736304"/>
          </a:xfrm>
          <a:prstGeom prst="rect">
            <a:avLst/>
          </a:prstGeom>
          <a:noFill/>
        </p:spPr>
      </p:pic>
      <p:pic>
        <p:nvPicPr>
          <p:cNvPr id="36870" name="Picture 6" descr="http://www.fahrenheitmagazine.com/wp-content/uploads/2014/11/calentamiento-global_0-620x4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149080"/>
            <a:ext cx="3888432" cy="2448272"/>
          </a:xfrm>
          <a:prstGeom prst="rect">
            <a:avLst/>
          </a:prstGeom>
          <a:noFill/>
        </p:spPr>
      </p:pic>
      <p:pic>
        <p:nvPicPr>
          <p:cNvPr id="36872" name="Picture 8" descr="http://1.bp.blogspot.com/-ULWLSlrvCoo/T6w1xzBqXEI/AAAAAAAAAB4/qBTO88CQ0wM/s1600/Calentamiento-global-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1556792"/>
            <a:ext cx="3347864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OPCIÓN D: QUÍMICA MEDICINAL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Acción de los productos farmacéuticos y las drogas</a:t>
            </a:r>
          </a:p>
          <a:p>
            <a:r>
              <a:rPr lang="es-ES" dirty="0" smtClean="0"/>
              <a:t>Aspirina y penicilina</a:t>
            </a:r>
          </a:p>
          <a:p>
            <a:r>
              <a:rPr lang="es-ES" dirty="0" smtClean="0"/>
              <a:t>Opiáceos</a:t>
            </a:r>
          </a:p>
          <a:p>
            <a:r>
              <a:rPr lang="es-ES" dirty="0" smtClean="0"/>
              <a:t>Regulación del pH del estómago</a:t>
            </a:r>
          </a:p>
          <a:p>
            <a:r>
              <a:rPr lang="es-ES" dirty="0" smtClean="0"/>
              <a:t>Medicamentos antivirales</a:t>
            </a:r>
          </a:p>
          <a:p>
            <a:r>
              <a:rPr lang="es-ES" dirty="0" smtClean="0"/>
              <a:t>Impacto ambiental de algunos medicamentos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OPCIÓN D: QUÍMICA MEDICINAL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mm</a:t>
            </a:r>
            <a:endParaRPr lang="es-ES" dirty="0"/>
          </a:p>
        </p:txBody>
      </p:sp>
      <p:pic>
        <p:nvPicPr>
          <p:cNvPr id="39938" name="Picture 2" descr="http://www.quimicaorganica.net/sites/default/files/img/compuestos-organicos/Aspirina/aspir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2667000" cy="2762251"/>
          </a:xfrm>
          <a:prstGeom prst="rect">
            <a:avLst/>
          </a:prstGeom>
          <a:noFill/>
        </p:spPr>
      </p:pic>
      <p:pic>
        <p:nvPicPr>
          <p:cNvPr id="39940" name="Picture 4" descr="http://3.bp.blogspot.com/-eUMFA8dyvGY/VILClyAsYqI/AAAAAAAACek/MNd-iwQcyI8/s1600/planta%2Bde%2Bla%2Bhero%C3%AD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628800"/>
            <a:ext cx="4392488" cy="2520281"/>
          </a:xfrm>
          <a:prstGeom prst="rect">
            <a:avLst/>
          </a:prstGeom>
          <a:noFill/>
        </p:spPr>
      </p:pic>
      <p:sp>
        <p:nvSpPr>
          <p:cNvPr id="39942" name="AutoShape 6" descr="data:image/jpeg;base64,/9j/4AAQSkZJRgABAQAAAQABAAD/2wCEAAkGBxQSEhUUExQWFhUXGBwYFxgYFxwYGBofHBgcFxwYGBgcHiggGBolHRwYITEhJSksLi4uFx8zODMsNygtLisBCgoKDg0OGxAQGzUkHyYsLCw0NC8sLC80Lyw0LCwsLCwsLCwsLCwsLCwsLS8sLCwsLCwsLCwsLCwsLCwsLCwsLP/AABEIALcBEwMBIgACEQEDEQH/xAAcAAACAgMBAQAAAAAAAAAAAAAFBgQHAAIDAQj/xABEEAACAQIEAwUEBwYFBAEFAAABAhEAAwQFEiEGMUETIlFhcTKBkaEHFCNCscHRUmJysuHwFTOCksIWJEOiF1Njg5Px/8QAGgEAAgMBAQAAAAAAAAAAAAAAAgMAAQQFBv/EADURAAEEAQMCAwYFAwUBAAAAAAEAAgMRIQQSMUFRBRNhInGRscHhMoGh0fAUI1IzQkOC8RX/2gAMAwEAAhEDEQA/AKaFbNbMwZre0ve3/vejItlbhIG8KPiTVgKIS2EIXV0mPfXAU+HKku2XJAkRuNo5z+FZw3wsrKe1ZQboXSNtQAMyPGaIMtCXBIldEvEdasjEcD2hibAEsrhtSnl3Rz26kkUpcc4OzZxZs2F0hFAfcnvHcjflAIFURSsG0NsYo866PmrTzJ9+3uoez7QOVeKJ2oVaKYrNGZRDsI6az/ZrbC8SX7cd7YeNHsi4YAAd4JPToP60exXDFm6sFAPMbGlGYApwgJFqFwpn2HuXCtxzbd+ZYfZk7nn907ny3p1bJdQlCHWD7JBnwPrVVZ5wjdwyG6h1ovteKjx8xWuV5q2kMjsrDY6WIPkdq1snc7qsUmlYMVSsDH5PBJcadzEA77Tv4GhtzLNMlCQQfakrAgmZG45VGwHG2KTYuLg8Lig/MQaN4Ti+w/8AnYaJ5m2fxUx4mtjdQeoXPfoRdtOVtlCXblvEJcfVpVSuqDEnnMSdoqBj8lKqGBnkO7M7+UTTZlKWb1vENhGZmZVGllgLHIDaK7Nh2JUOpBEb+lY5pm+ZQC3wRPEY3HKr67llxRLKwB8QRUe9b086e89vhLFw7mADzEe1uN+tKmOsG52TjV2ZAbXp7gBjaRseZ9IoY5GSC2GwjLS05QoCt+yp0v8AC9txNsBWY9wCR1ghudArmXEEjw2olEH7Gs7KiZwlanDVKUtDuyrYW6nfV68+rmrVKIFivGuRUp7MVBxM6SZUHoolj8RsNqsJUkgZyve3867Lio2g+/YfE9Kj5Vl7XrijQyqebQfjJ6013OFdcCTqJ9omTEfAVZoHKymaR34AoORWWvu6Bl7qyIJI5xzr18QUJVuYMGmnJuHlwqtcVXcnumNz4yBtI9Kj8SZUtxXISTpBDDYr60t1E4W7SxyOBDjlK9/Hp1oRi8bb86H4nCOoksevyMUvYjEmSKKSIs5RRvD+CjmaW1a2WVhtyIPy/pSwzGuiguYFaXLRHWkJq8WsrFWvaiimWbffUef/ACprwOANy8QB1U/Del7D2/tk9389WPwygS5eY8wAB8KYBhDdELSzbXsrvKQP1o/luWqQpAAKjSDAkAbc6DY232du43mCfMSaa8iR9ZTSSpGtWHLfmp85399UX0r8u15p0MLh73Zoxnbyn8K+fs2vvcvXLlwEO7sxDCCNRmINX3xm5XD3NPMqAT5FoPvqns/y8sRpIZlG/jvvE9YpTpPapNbEdm5L1m0zkBQSfAU2ZHwuQdd7pyH6114My0LLHmdvQeFOF/CEqezgkdDy+IpMkmaCdFCK3FcMLjLCbPcVfWmC0EZZUgjypHOdABrd9QOkNJHxAIr3hE/a9zUqNMCZU/186X0ThzQTsloEEMJUggjyIqosNgdF7EWlBOlyB4wCT+BFWZjuIbVh9NyZ6kAmPWKT8juJczLEEEFGJ0noZWKfpm7n0s+oIAwgrWWC6oOnlPSfWpeWYdrjBR1NOGRZWL1i7hiQkOpDsJAneak8O8NtadiQxG+h2UrqUGNQB6H1rp7R3XIimLwbClNbuWMMLWHkXLxCAjbluWnp61wwWZZpZMOtx+g1We0X01p+tO2Py/TcwwW2Clp1dmJAYBiF94HOs+kDD6MIXw7dmzXLS61MHvXAu0etY3PBK6UURtoPVJuK4xX/ACcfgWSYJiR1kGDG0jxovZzfLMSujUiCZ0OptiT12gV0xnDevEWr5vvdtqwt6Hhvuap1cz3tW3nXXOuG8LicQADp0oR3Ignz6iIIpVlr6AFIvLaTTiil/LrV0B1ZW22KkHfyI5Cgl7Kj4UT4cyLL8G4Fqe2dSwe45JImCAJ0j3Cm7/D0YTTg4JDmFVpcyo+FcWyo+FWZcyhaFY7AqtFuQFqRGy+OdRr1gCmPF2ydkUn0FDL2VOT32VPUyfhV2hQDElakfUMNgrKXr11lFwd3uamP3oHOKF8dhcLZ7jHWxjVER12Hj50U4ky67iMDlgt2mukqC0CY+zHeboN/GoMlC9gNFwUccaqZGEwzXCPvXDsPPSu3zpazbjLF3JGtkO/dQaR8t/nT3w9wucPhXW8LdlmfVqZhIERz/KaGEZVhHD3MS1+4ARptjUCSI2gf8qIjC0eXB5Vg+12VhZdi1TBpcc8rSMAdpOgED40t5Zm+IK6cYqNqOzWpG3PvA8wOXSjmPx1hMD2twMLIVG06e8qwCojxGxoBaxFrEHtLDJct85ttDDnOtD6+VUBlY3OeC2uMfNAeIMpHtIRcTvHb2hJLcvlVY45AbjdBPwp84jX/ALhHV2UrbgkEgDvHYjr6UBzS9bZhurHrsBJ8xVmUyRguXWZ4V5YMgdg8ZS/ZADAKSfGu+PwjaiAp9elScXjWVYt6Uj9lAD8aEXcSze0xPqaQaWYggqUmG25j4ivKhisqlEyYJB26D+H+eiuZZ7dw+JuKhWO7sRP3RQ/L1/7q1/p/mrrxNYnFXP8AT/KKaUurKKYjirtrLo9tQWEalYjfxinDhrj+xatot0OGChWIAIMdRBkVWNnC12GHNXVjKo2OEycZ8UDtR2Dl8Oy98GQd2kjcT1rDgQyJeQyrd6YMMpMSD6j5GlnF2fs2EdOdFMkusUt7ns1sWhAnTq1Op8gdQY7+FZJmAcLbBIRg9UTy2xommbKm3g8qGYIA86J4NCKzhboxhTcfkFm6JKr6nn8a428FbRl0Ed3YR0iu11i/c1QOp6+goLfv3MHKhFe0WkMZ1Cd48439ahpHsCH8TYZrWOlULreAcGJAMaSPSVJ8poTgbIt4sNK67j62USCvMBeUe8dTVl4bMBdtEkD2TpkR0+VVHhMRGJS5tpURyA5cpA57da26P/UtY9Q1rYXFxz0+qfeF7vas9swYCLIMggseZ8fLpVm5vYGgbQFYKPQ938hVK8DZstnUbpCzcU7tG2ufwqy81z9WvIEuo9p0UQrhhqDhpgcjAj31qlBLgVwNJTd49f3XXiXO8FbudhiTcVjbHeXVGlj+71leooffw+DxNrs7OYBRrS4FuEEShDAQdJiQOtQOOMlOIx40YmyrGyo7ImbkhXZTpkd0wRPlSueFL7YUYhHtMTE24KtudiGiGnY++srmA9F1o55G4BVm4TILptWgbltzbvdpNvYFdJAG45yf617muVr2oZrBICnkCBtyBKc+vPxqt8g4Lxlx2Fu+LDABhGuDvHNSK7Xs2zjB4jsDdLRHeZgUg8iS4mP0NCWHduVbw6y4Apru5cXvWye6oswPUudhPlFPVtdMQTAAke6kc4/EJa7XF4jCXjICrYUgjrJYt3uQ+6OdFzxVa0M+oCE8Rt75gUl8sbJKPJpOLZHs3dMphxWJK7wFUc2ZlApLz7jvA2ywuXwxHS0hf3aj3ZpO434owmIW2vbanAOoCWjvEiTymPOguDyey1l8Qq6ktkBmY7AmIHruPjW9jG1drmOkk3YbhSr30nS7C1g2urPd13GG0dVUafOh2N4qzG8pC9lhUP8A9NRq/wBxmueMx6gRbCjzH60Gu4omZJNXTRyrG8+i5PloYlr11rjHmSSx+Jq8sPgFfBYZEuXbKm0gBtMAd0AEmDsD6VRvaHwNX7w/YL4HCidMJaY9ZCwSKq8YRbc5KrzjvgFbGEOIXEYi9dDCe1YMCI5Dwpv+jnKLCYCxc7JBea0rM+kFyfGedGuN8uOJwj2kdVZuRbZR6mhuRY/C4OxYw9zEWnvIi2u606jPRRJ3JqVYV7gCjuIhk33DeI8qrbPeCVa8ly07Wm2ANvuHd5Mkc4E1YGb45bFpncqqJEnwEeFCsLnOHvBSLikCDIII5R05e+kzROeQWmqVskDQQeqRuIeHnu2rytfVgihwWg3JB6ssAg+lVNNXjlahbd+3se47SPZgttvVL4PDAv3jsCfxq3G8o47cB0tRyx5TWrCKILbU6genM7D0mhzUKJbKKysWvaiibMsH/d2vRP5jUvPx/wB24/eX+Vaj5SP+8teifzGu/EMfW7nqP5RRS9PetGgaDIb7FNeI4bs6dVtm6RqKkH0gUJxGR3mdUs2y+xLMBsPASdgaa8qvEYe2dQgqIEeI3FFMktdraCyd+8Y26xz91PaQMkLJK09FWudZVetCDb57xIO0czGw3kVGyTDyW2j9eseHSrovZQhEOsqy6W9CI28KrE5Q2DxDYe4S2+q25/8AIhOzeo5EdCPMVl1PFhO05sgFS8G8GDRbD3vCoOOwZK609penjUfDYsHvDmPaXqKw2um3CIY/LWbvi7cRh0U934UMutiknS3brEwzLqHqrRv6TzpgwuKQ89wa0w+Vo9wdnMk+ydx/Sjb2RmgLUFscxsM0FS4IA8CRG3zpYw2QNcMW1dj4BZ/CmixlLvicSJHZW0S0pYwAWGpzHOTt8KceGMD2Z0KwYAqCy8mjr8AK6UDAxnquVrN5fkYVN5pk72YUgqwMEMpDDbwoxwlk+u6rPJA335T02py+kDJWvYn7NS7sZIEDuhQJkx1ip3D2WacOjBApFwpc/aBHj76Y5+0A1yuaHAyGPsL+yFfSFh8Y+PsHDPZA0og1TrVnBUtsphY6+tOmXWewwotsUJQJzHd25E7ieQpV43xV+xj7d3DAMy2lZ1ie4NU7TvMfKt34/wAXati5ewkWzHfKMqmeW+4pb+i0M5JTRicXc7W9pFsaVt6QV56iwOppkcunlXHKkF67dN20hgadpdSA5AI1b7gT5culLB+kjDXDNzCsTAMoxmATB2A2makZX9JOXSQqX1M79zXuST4k8yaXmzaYOFN4myJQLa2xJD6wCsiAIgg7Ebihv0l4APl19msqHW3rD6Z5aSY8DAj30XzTPVxaA4S81m4IOq7aZQRqB0wQOcfCgn0h5ve+rY5HANlsMOydRsDKq0noSSdvIUApvC3gOfEOMX7+ioW1dEydvw+Apgt8WPbw9zD22It3Y1iOf6Usos09Zfwsv1ZbxTWzBdKkHef750bGEnBWB7gBlJl3ESZB9yiBXqY8ryHxJ/KKf8ZwPevIRa7BCoHdBIB9SRtSVnmSXMJc7K6bZYqHlG1bbiJjntVuBGQoCOCohzG50Meg/PnVvcR38YMry4YM3dbouvsiQxHZA949N6pmK+k+FSTl+DKprIsJsCBEoOcmrbZtC8ZCqHP+GcULFvEG+98N7epi2hvvL3mPI7UW+i3KtHaZhiNrdgabQbbVcI5+6Y9W8qfMNhMYmKZzaw3Y3AFawzyNvvABI5cxXTiG7h9JsfWMPh7SyGUxMncwAwjc0MUb2kh5vP6fZG/bgBcc+7TE5QxOjXdtAmJiWEnp7hVVZHwbcc6je7IDmVkNt4b1b9xrVvLki4DZVFAvbQVA9ulHMs2slHaybTysKyFS8xEkCtcbWk+0sOpMgH9o9e3RJXEr3sMYW69y20CXWCdp9oRNLKYiJIHM8qYc2uNctMLhdtJ1KOW/KgVs245MD6yKTOPaWnSElmTkLmcU0seWoQa4V0vkTtyrMNa1MBMTSE5aLWUftZOkCQx89UfKNqyi2FRNGVZOou27zXe6AoHc22JO5nbn4UYzPgl79xrqYhAHgrKEjkBzB8q3y3JiPZukT02IPqDTJl1prSEMO7zMco/aUdI8P7LHAFVHI6M233LsvClprdlbqm52XLvFRMe0ApG/r40wZb2K/ZoApXaIjz99Q8vvGShM7Ag+IPI1Kv2UPeYAjk3p4+UePhUQnKLKvjQniDhq3i7YUkq6HVauD2rbf8lPVevwI2sZe6EhLzhegJmPj0qRZQq6l3Y78yTHIjlyoS1WEp4XJcQgK3LZJG2pO8rfvL1A8iJG/rStn2XaG1Q1tvGCv41dLW58vypczTMb1htNxFdTyYSAR6b7+VYZY2syujp5HvNCiVV+WNdLCCpHjH5cqf8Ah7LmuAMojsrkGNtQKifXS0/E1uuYYYnUcOoPjoX8aZ+GShw6uiBFcswUCBuxPz5++igc28G1eoMjBZbSSspVkuY5HB1a0aG2MFQJpj4QdRbO24O/kf8A+UdYrq7yDURBaARA6TzIra1gbayVULO50iJ84Fa9yzzz+YOO36Ckr8ZWz9nfttpZToI2gqxnr1BA+NCeEcwZrt+ySCGQ3P8AUrKSfn8hU76Urd23hNdsKUR1a7sdQEwCoG3tET5UkcD8RWLV1num5rKlERbZbVqiSW6chTmG2UuBK141TSBjr8KTNn+LtrmhtkFr12xbtIJAADBpPrPyo3fwYvj6peUtZVU29mT4hgZ+dLXF+AH+K4fEQ40GzqfWOzCydmXmp35narCssCB3h8QaGW6afRdCEttw9UPw3D9mws4e0FcWxbU6iTp1FtMkwd96U04dW210MI1lSyncyCWIkevTwqw5kRv7j/Wgy4S721xio0FwUJaTGlQduh2PxrNK54rb3z7loYG0QeyV854f7eymj7MK7kr7EzEAxvyn41UHE3EN0m9hZPZhtO7EzpbzHlX0qSdy4ChW2MjcRs1U1Y4QwZv3MRine8XuuwtJ3UgsSAzDvN5xp/Vj6CdBLOWeWw47KrMOOdPNnifFWLFqLdpl0DSTqO0RuPGnXNreU4lRYuWFsBRCPaTQ6epC7r1hgRO/nQ3M+GimGHYnt7KLtcWCYH7QBPLxG3pUheCaBQajTyRtDnNwkfM+OMZeU2yUVWEHQkGPUkxS2LLHejF+2EKuYKtMGRtHWpOUdk86mRQPEgSfKaNzT1KQD6ICuDY1anF9q/8A4Vlq2e0nSursw0x2X3tPSYqHwzlmExN7s2vKIUt3SGOxA/OrYwtyxaREDmEXSOnLbcxzqAAKsuOAqa4Yv3MuLX71lzfu22FkuY0CSrMVImZA8Nh50uNlLOWZjeZmJZjHMnvEnb31e+PuYG9c7RnJKoycyFgsJjaG3AEgmKTuLMQtu6OwuoismoF5ZtXftkg79J2j8BFhz3YjYD6k/ZHsaz8ZIPuQC5nWIbBLgxY+z0BJ0vqIXu85iemwoNlnD2HYXTfJtdkJMtHjsZ67etNGU4PEYslMPeR2trqICANGoEkFyAe8F60Nz/gDMHDMLRuszKx3tgyJE7OVjfxqnPeCRIGj8/3U2sr+3aWcTnFu2Ht4RGhxpa5dOto8LYOyDb2udAAviQPmf799NY+jjMuuHC/xXrQ/51n/AMd4zr9WX+LE2v1pBlb1KIMd2SnWBo3HOmW7wRiFMG5hv9N7V/KKhYzhu7b6q/8ABJ/KgE8d1uR+U/shXaE7kkn1rK6HCONirfA/pWU3d6pau3Agr6Ucw9yI8D/e1AsqYHlt5UwYZAw/sU9LBUmygWCOQ5eU8x6cvhUu04Jg8jsR61DYbedSLFoll8Jn5VYVWQiWVMdABMlO6T4xtPwqXicPqqJgbRVm2MHeiK8qWcFEOFrgiVEEyBy8R5eYqW9pXWCAw8CJqE7aZY7KBJJ2AA3JJ6Cu1gh1Do0zyZTIP5EUJzyiGOEm8S421hGKvl2IudVayNdth594aT4iPjTdkZH1ayQnZgoraP2ZE6fdMVtie+pS5KzyZTAnxnofI13VdKqJ5ACfHaJoaA4FIy9xHtOJW3ryrQSJHwrYg1wx2L0CAJb5DzP6VCaGVQFml5jmR7TI41B1KlfEEQfTnS1k/B+DsgAWgzD77El/iIA9wFE7csdzuef99K63jpE0rzXdOE4Qt68rXF5Jh7r9o1tGuFQhLCZWICkTBHPal/M8qt2mUf4bh3t7DUtuzI8gCsj4RXbGZjftkObTBAdM+Oowukczv8Jqbl2bi+CBIIMEHY+8HcVXmnF2miAAEtopcxeVgG44weFS2FDBgkkbEwwBCg7cxtXLJeHnwgV7Z7Q3iCRd+0VBpLdwE9zc7+QFN2MKCw6yQpUiJ372xFJnF2cth0sqWLM7WrbqBEAWnugRz1E9mT5ACOc6g4bbWExOLgKpRs84nuLaAdFS4dils6hz2E9Ty5fOlzKcEzEvccySYUH5k/pR3LsqDh8RfbQi/e2nfmE8T50Fw+LQXWCFhbJOnVBMdJPjWSU4ten0GmDAR1H8+KmJliKSYkdf18zU/Lbdy2xNtyuoASCdh4Acp/DetEYbgb7dKYMiy8BQz7KPifIDxrOCBkrTNLtZ7SU84+jK1eV76P2BG5GkdkT4BRBUn93bypf/APje5cYJh3S4yqDc3jTPKBEgHfc1b2cYZ20lhC/dQcl9fFjXDLcOtty4AlgFZusAkrJ8AWb4+tKHiTWziJ4oHquFNp2uZvZz2Cq3Lvo+zHD3RcSyWK7bMoncciW5UxjKMyAAGDIjl9pb8o+90Kg/Hxp+t53ZK6hdUjUV2M7r7XLw5k8gNztXLBcRWbzlbbawCRqEFCRvAIPr5GNia7QcAKIBWBu9tlprv9EkHI8aAJwlzrtKsomBswfwUDp7zvXK216wlq1dwtxrmu6VUIGbSGt3NtzsN/HnV04J5tr6Uj/SZm5sXcMF9p1uDdSRp1Wyw1SNBJC7kxtQO2PaWObg9rRmRznA4sX2HOT8T+qWuCseMRisSyDswMN7JMAEMoJEeO3wrkt9msrB7xtiDPUrzmo/0bXS+KxbLJ1WHPKDu67xO3pNcMPeK27e3/jX+UVy/FNOyMs2joOfRa9E8kuBPVbMtwAww6wCdXOT7REmCR/t89oVx3MxcXxO5PJQIG0RO5/iqccUCOXzqHKGRp+ZpOnmiz5o+AH1TJ3S/wDHXrf2XBJ6meZn8PlUTMVOkQYgk/IVNN0AxvXC4guErq0lQDymZn9KGMF8vshQvDRbjSXdRO8zXtFHymT7fy/rWV0jG7ssm8f5J7yyyBud6Y8OAf6UpYG9PWmHDYkAAVupYbR21ZXz+NTrIAoThrxojafcVSNENE10W1UXt967BpNCQoED4/vacG6Ke9eZbA//ACGG/wDQPTJlOFFqzbQCNKjbz5n50n8RntswweHiQuq83x0D5dpTyrUt3IHYfP8A8CMfh95+X8K2ikP6TMfot2nU7W76gxy2BJHxFPhqnc0xn1nLcTcnlimYehuyB8GFUSQQfUKiLBHorbFzUnqJ+IqCyiOVcOGcTrwthvG0hP8AtE0Nx2aEEgDkY+BigmwnQN3KW7Bd6A8S49jbKWydTbSPuz19fCvTjy/50RsLbVBME8yfOs13gLc0NZnlV9ZxlvD4d7eKbENvNs2jqJPMrcDnQwBCkE78xOwoRheLjbvI2sEE9/7Mq46Q5Eqw5byT6VYOIy84hu5bBH7RhV9Z6+6aG4j6PQ5DvdVN9wiknf8AeMb+6mtD3N21aomBr990e3KJ2OIAt9FaCl1RcRuYmd1PSdp9GrbNMOtu/cvqBda663F1AMEi0LQ0g7yYbfz8qF2spTC3T2TO8JJTukuswU0wEM+fly50uYjiW2NT4azf7aIuFkUKVWe6VN1tMEkyvsyZBG1WA9mHJhdA5wczNIvxPgzee3bS4GKLLoNlUsekDdo6c45TNCsPk3eCvuTI2giJifdt570Q4VzCzeOkNF0gsyN/mRI1C6nUSRv5yKbPq4Yd4dZG5J5ePX+5rkavVhpo4d2W3z6bTDYQrL8pVXlSxUCO9p9qekD128x1mjV6wwidgOUdP61ItKF8vAeHp515iLwIg1ie2WZhLjRWXeb7qSXW4gDGGGw2Py8aGXLoUkH3itMJjYcie+BsPEdYqJxLdGgXlPPZhI2nl6mrk0ztTGJD+Ic+o/dFHHtft6FLGe4GHd0UHUjgbgMGZgZkxI2IJmRI8dodm5dL2mFsW1tKisNQXtNBJHLw861x+N1qQd1OxHPbxHMSCB/cUMS84EzCKdoPu98cttpnwr1Ph+ldJC3zMH5joVzddrv6aQtaNw9Oh6j1+ituw1y5bBD6QUXSA7SDA8Bt15c5pE+kHDPcu2bRhQEuOo1SVU3EhJJC7e/yotgM1+wtjUQdI3ETy8xFcM0yc40LdW9cRlZbPdE91mGpjBB21A9BtWx2kLLcDRXNh8SEhDC3H7LnwBlQtXL/AHpJw7+J+8p6CPgTQqw32VrbnbTx/ZFFeDclfC43F27ksDhXKPHtrqXvRJ36EeIoKbFpktSoLdkm/X2RXF8SYW7A927nPw9V1oJQ4uLW0F2RdO8etRruIgyK5PhlXkpj+Jh+BFR2tL4uB4C4+3xaue1rO/6fdOLnLtcYlv6f0qAXIa4QQO6m55e09bPbA+/c/wB5/MmouYKxVwh70JvPm1btE0eaK9Vm1JJYbXT6w3ivwNZQLsL/AO18xWV2L9Fz6KecuxEkUw4S7vSVld6DTHgMRvTChCccLdqbZub0Cwl2idi5Q0jcUYVt6li5Qu1dqUj0JCgKAZDc7XN8U8gi0qW18oUBh8XNPlu541W/0d3dd/HXdu9faD4jUY/CnxHpVW4n1+WPomuwAPT55+qlY279m/8ACfwql+HN8sx1vqpJ+Cg/8atnMbum2xJjl+IFU5w/ie7maczDQP8A9gpMh5HuP6omi8+/5KyeAcRqwFjyUr8GI/KuWKye49x2lAhYkSSTvvyA/OgH0bZqPqCCeTOP/Yn86c7OL1WwfKnuYHHKBriwYQf/AKcZv/MAPJCP+VSTkiW0BLtcMjY7L/t6+81t9e0nnIoTxVnXZ2T2fNio35CXCT8DVtgaDgKjO8irTCjgKTMARJ/BRQrE5lMHpBPymgrY7QVtk80+YMVDOI+zMnksflTttJVqBnWdkX7TKYUBkf8A1kEN7ioHoTXQXBbftYkHe4o5n98fvDqOv4iL1hLh3G3I+YOxqBgswYnS/eZeQg6SBEXCY72oQY89/CglhbIC13BTYZnMNjp8k25dw1YS9axWHuOqblgp712dyGZp5nnM8toNMtrHAkjkenpSTl115JtnVJOpZA3ABMLzmD8jXtzM5gg+c15vWaeVso35A4P3Xe0UccrTt56jt+SdLuL8KiXMVPM/3+dA8JmofYiD4eI/P09K7Ne6zt/SaYyJaPJ2mitszJI1KYddwQfDp+f9mknijPnLKvMtqMKDC8pI/GamZ3xQA2i3BC8zHX08jS9jMWlwi7cvNZIlFYWQymYJBgg+HIHnXQh0pA3FYdR4hsPlM/M9vQfVD7OcNbZTMjfY+YPX31P/AOpFYQbSxy25wDsAeh6TQFMaUIW3elT5EASd5B9AaL/4cwS4DDMx9pHSCBJiJBHe8h08K6HnO7rkNjBKsrgLDW7+HZrgBKMqjU+kAaQf2gKXuIuIrmFxN5MPd0WtewRiV5ASCDB+dB8Nk94qsqF2HtOg6eBaflU2zjXwg7M3bMHvQ1suu+3MgeFay8H/AHZ7JDdOWjdtx3pH+COKO1xDnEXJZsNdS2YMmIuFduWwY7+dQgoKWyI/yk/kFdcjzgE3TpwpbsbveRSrez1HVaApmVwKgFpWARR7XgB0IrjeJxOcW16rbpHgbkYjwkeh2ry7iFX22Hvili/n107FCgn7u3umaG3MapmQfn+YrPF4feZD8E1+p/xHxTRdxqHcCR40PXEi6twiR7I+En86F28zULHUVMygTbeD94fhWrS6cRvJ+CVqZA5gr810UHxNeVv2Xp/furK3Usa6YK9Bpgy/Eikm3ioqSmZsOVQOBU2lWdhsYKJ2saKqe3nF0chRDD8TOvtJPoaYAqKtJcbXexma/eaKra1xcnWR6ipacR2j1menKr2gqrpGPoox4Fm6dQMuT5+0/wCtWBbx61RnBOeLhrdxG2Ibr6t+opqt8Zp4E+lKjjJF+p+adNI0O/IfIJ24oxxaxotiWZ1AHvmflSbknATpcvXbt9Qt6ZRFk7kn2m26noanZZnf1h9I7oCkyYnmByo1bube2fl+lQwC8oPOxhaZRwzhcNbFu2Hgcy1xpJ8TBifQAUSS8ltQuwUCNz+ZriuF7pbST6ksT6CTUHA5ijYgWBh76ypbtmtRa2g6Z8fXqIqeyFVuIwuhsO5AUd1mgP8AcHmW5RXmbcHvetsExFvUvipI5giSDI3Hgak5n2kaLJKk/wDk2OnfeANy3QTtXJMXpY94Fo8tR5bnyrDqteIXhte/0HdPi05e0klBs34al9V7F2rLAeyAzSJnus2kEzO1RrWGwoJtm9cucjJIVevPSJQbcyTNHswsm9pOt1KnVAOx2I7wncc9qBZocVZlrai/aO7IAi3B/DIKkctoB570oeIskB2u+nzTWQsZW4X/AD3LW5ctrtasp4/acuXnLHbkRI3pezzFhv8AN0SOiLpIMTGs7kwP2Y8AKLZffw2MBCoFursbLnRdB23g8/VZFGcpye3Z74wwW9+2xa/8G5qY8AKzTa0xnufh9ePitzRHVBo/n5IZwZlV8fai32K9O0LMzbfs7FR5n4daUM1sYnC3rnb237JmJFyNSiTM6hIUb8jvVpYfDXbylmuwuo7WyDAnkfBvjFb3MELZPZysjvCCx8zJPp/ZrJ/9B/mFszhXuND/ALAfQqD+0/zI/wAXp19+VWNm6QZHuNdMdnkgaenMcwfGrBxHC2Fv2ypUKSCNSEW2/wDXafdVfZx9G1y2x+rYjUByW4NJ97LIPwFaNB4hpS8l/Tvx707xDVSzMDYhR69/d91DxeY4d1IumPA6N/6134OzXC2MTK2lurGlrjkgweYCle703HSlnNclxdkRdstH7QGofFeXvoXhbTMe6rH+EE7+6u9/Utk/DkLzw05j5NFXNl+Z5dj8Rft3rIKKxC6dhCgee/WDANVfn31NrhNhCok7r3VA5AKpOqfEn51ws5TdYgmB6mDU9cnQqxMbcwNvzNF5bnDhQSNB5RV8627qdBzMdPCo97LbuKHaAKQO7ExyPn617cKj2UAPi3ePwO3yr3B5ndTuwG0uH357CI8h1qotE2J24gLp6zxNk8XlR2eOf2UvhnJNFy+byd5MO7JvMau5MAxymozAQB5D8KM5Jimf627zPYEAeAkmB5UOuoJ6ch+FK1jMhYtO/m1Bu2Qwgj39aGYnBkchI9N6MugrRorMxxZjomuaCgDYZdPKvMLaXSSQOf5UVvopoebekEef5U5jrKXIMYWA+bf7j+tZXMVlHaFDbV6PGpf1zSYgGhldbdotyBY+QJ/CgBIV0ETGYnwA99c2xs82+AraxkV9vuR/EwHyBJ+VHcu4IZoNy8F/dRZPpqMQf9Jpm56H2Ql/66ByrDmhHl76sfL+CcIoGq2107buzT/tTSI9x99MuXcNYe2SEt2bfmFDt4wTtHT73uFX7Sr2SqTt455mTBkA9DETB69Km2MU3ifiavHMVwvZaMUbb2f/ALhCgeYO2k+h2qqeJMnw1khsLi7d9GJ7imXQdAWEhx0nY7cqOMm+ULqrhaZPnLWH1xqkaYPqD+VWFYzIMiuOTAMPeJqor5gV3w/Et1FFsRpXoY8ZjluKe6UA0UryjVtVk43iy3hx/mHV4Id/Q9PdQVvpYv6wtu0tySAA2xM7AAiI+FKX/UOrnat+fcFMeWizesqxtrqIJbuiNiR+VKcd/BVt9nkKzmzNRbUXdNu4yy6qdQXaWCkCT1Ex41Fu5rhuRJI/ZKgeWwcj4RVTZzdGGtyjMtxvZCkqFA6jTHLaKWP8Yv8AS9cE8+8RXKPhkG4ulc5x56D+UtQnkIpgACv65muHtrIRz+6GA/5R8K7YfEJcRWPaIW3jZoEkCTp5bE++qQyi3jm7O5bu3gjvGoXDHtQxMmPj4Va2FyjMAg0Y9nAHsxacH0PdIpp02jAotPx/ZSNupc69wpbZtwnh8RcQOC7sCVZYWArKCSRG/fkc/YNS7XBNuwkXMTdeTsReuiAPLURSVmBx966LF8j7Bg4BTSH0y41EGSO8RtEwKsrCXzcsgwwldjpt2unTUWNZpIG7DHGcHj0WuIPJ3O6IDe4J0XRcS5iLLMom4lxyJjrMhh5EGvDjMZYIW52eKQxup7G6SASZgaGM+S028NZj22GGohntsyNDBhKHbcbE6SvLxre8JI1Fo8AY5+QifeKE+HOeBTrHqPrYKH+oa0ncPgkg8Z4MNF03MO/Vb1o7f6klY2/DpMy81LYjs72APazKM1rvjxGojZffHSj/AGNkMO1t27h+6z2lJ25GdETy8K9xvEy2n0sPsSAAywAD4SPZ6QD7pqQ6FsEwmrvY5BtC93nN2NP0KD5dk2O2Nx0A6hu8R70Gk/Gpv/TVq4s3Ap39tNh6EiSKIX82RShLFg2y3Bsy+T9Pf+FcGu3XaVAtXA25ju3BMcgeZ858xWm2CTzGNAPoKRtgcGbXuJHqf4Us5vwEVE2bmoxOhoDH+Bhs3ptSRfwjLI8yCPMHl61b5sEzrZt+9pkKFaPuk6ZHrUXE5TYZg95FLTGpkAn+IrqDe+tkWscPxrJLoGuP9tIWTaEtljp1a+Z3IGleXxNAsVc+2dx94k/EzNWjjMswj90WBIMEp3CNp1Agww5cxSLmGW6G2IYQeQPKTMmI+BrU3URy3hZHaaaAjIrutsqvhrWI237OPjND76ia9ym8BbxEfsgfzVyuNvSJ2hppqfC8vFuWrIOhI/vzqO0+PyrtqiuDvSExcLrHwHuND8VcifX8hU249Drzc/X8qg5UPC4i8K8rX3VlS1KQ8UUyjNDbIVj3D48h/ShQr01AaUItOgz/AA9szOr0Gr3DaKy59ILgQlqfDW3L3D9aSglbraoi8qgwJlxXHuLf2SiearJ92okfKoOJ4mxt0Q194/dhJ9SgBND1tCpNpQKgsqYCh27Jcknc9Sdz8TRXB2SoqLgjDMP750RR6bEAMpchNUuWLU6ffQoDc0avP3TQe227n1qpiLwriusrMONqJYfPrllOzUL6kb7mfGuOUKCDO9csfsxpd0MI6B5UfG4x7zanMnkP6VG012mu1p1igRK0voxg4CDpMXLmzCR0O9OWWX0ZB/lnbrb0H5bVUXB/F64RGtOjFC2sMu5EwCCDz5A0yZbxum8YhSs7BwUInodQI+dJeDa1adwFgmk6XsMgcuF7xjdXLfjy9KhYZUS4wNtADuGuud55wvqT0rlhOIbVwjvW4jdg6bn3HcVB4izRE03EeyXGx1uvI+E8t6GrCLeGyc4KZckxKW77opSLihwEtlVBXutvyJII/wBtHCwB5nfcADf5kVUlzj24LtpmuI6qwJVWMRuCQFWCYJgU13ONcHcAIvD/AFKw2PqK1RZFLLOBusZR+/da4CCsrPQnVE7GPEDeJ9JpdzDhh9RexeKNy7xMHyII3HkZFTbGfYdyNF5BtzDrM+kiidnH9QwPwjb300ghIDgeiV8NmWJwx7M4ZcQdp+rqygbdQ4CTHgRXfM+InsupdkAbbS+kqGEd3VuoblsWFMb44dTA+XqaiXsTaa09oC0bbElgYKmeYK8vP30gxWtDZ6z91BscR6kkFbRDftgqRzO0kePKo1zMluBikOGYHvAdn6hdIJ8enOvbWX4FBJa0N9gG7o/d0kmu2KtWWE27lsHw1KAfhyNWIGjnKj9U8im4UFddxu8+ocwqjTbHok7nzM1DzXLyTux8dj67UYw95Y2I+VRcdu0hhEU4Y4wspJ5OUt2rDAXVgNMDzA3mZM1CxWFA8RRHihtNqV9qRy6+VKmEx9zqxHkefzq3DcbKJjtooKVdRo2NQXvmY2opZx4jvAavGuF9lPMD4UFUFZdZUIxHPeoF9ortjLYAJXb8KEXLpPOlkowu3a1lRw1eVStcxW1ZWVFFsBWyA1lZUUXZak2FB5zFZWUQVLW0Qtz1H9/hU9XkisrKsKiFlrDs8hRJj++dCDaZNQYQetZWUsuO+k0NGzcpGBaBtXLEySTXlZVoVxIrU15WVFSwCp+XYXWree3517WVbeVFzvq9s6AY67Voqs5mOkdKysqKFb4uwwUEmfdFdlnSBPSvKyrVAodc9rcDnU+/mJKkLqX3+Y/Ka9rKq1ahPfdhuzH1YmtsPYJMKASaysqWoFPs5VdBAGmD1nb8JopgcuZTuy+ok/pWVlMCPYEWfE3FEE7ctuVd8PmTDaZFZWUY4SHiivM7xRZAi7sT8I360tYl29kjf++orKypuIwgDBdoe96Cev5VqcW3QmvaykkpyiXbhY7ma5NWVlCrWKKysrKii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9944" name="AutoShape 8" descr="data:image/jpeg;base64,/9j/4AAQSkZJRgABAQAAAQABAAD/2wCEAAkGBxQSEhUUExQWFhUXGBwYFxgYFxwYGBofHBgcFxwYGBgcHiggGBolHRwYITEhJSksLi4uFx8zODMsNygtLisBCgoKDg0OGxAQGzUkHyYsLCw0NC8sLC80Lyw0LCwsLCwsLCwsLCwsLCwsLS8sLCwsLCwsLCwsLCwsLCwsLCwsLP/AABEIALcBEwMBIgACEQEDEQH/xAAcAAACAgMBAQAAAAAAAAAAAAAFBgQHAAIDAQj/xABEEAACAQIEAwUEBwYFBAEFAAABAhEAAwQFEiEGMUETIlFhcTKBkaEHFCNCscHRUmJysuHwFTOCksIWJEOiF1Njg5Px/8QAGgEAAgMBAQAAAAAAAAAAAAAAAgMAAQQFBv/EADURAAEEAQMCAwYFAwUBAAAAAAEAAgMRIQQSMUFRBRNhInGRscHhMoGh0fAUI1IzQkOC8RX/2gAMAwEAAhEDEQA/AKaFbNbMwZre0ve3/vejItlbhIG8KPiTVgKIS2EIXV0mPfXAU+HKku2XJAkRuNo5z+FZw3wsrKe1ZQboXSNtQAMyPGaIMtCXBIldEvEdasjEcD2hibAEsrhtSnl3Rz26kkUpcc4OzZxZs2F0hFAfcnvHcjflAIFURSsG0NsYo866PmrTzJ9+3uoez7QOVeKJ2oVaKYrNGZRDsI6az/ZrbC8SX7cd7YeNHsi4YAAd4JPToP60exXDFm6sFAPMbGlGYApwgJFqFwpn2HuXCtxzbd+ZYfZk7nn907ny3p1bJdQlCHWD7JBnwPrVVZ5wjdwyG6h1ovteKjx8xWuV5q2kMjsrDY6WIPkdq1snc7qsUmlYMVSsDH5PBJcadzEA77Tv4GhtzLNMlCQQfakrAgmZG45VGwHG2KTYuLg8Lig/MQaN4Ti+w/8AnYaJ5m2fxUx4mtjdQeoXPfoRdtOVtlCXblvEJcfVpVSuqDEnnMSdoqBj8lKqGBnkO7M7+UTTZlKWb1vENhGZmZVGllgLHIDaK7Nh2JUOpBEb+lY5pm+ZQC3wRPEY3HKr67llxRLKwB8QRUe9b086e89vhLFw7mADzEe1uN+tKmOsG52TjV2ZAbXp7gBjaRseZ9IoY5GSC2GwjLS05QoCt+yp0v8AC9txNsBWY9wCR1ghudArmXEEjw2olEH7Gs7KiZwlanDVKUtDuyrYW6nfV68+rmrVKIFivGuRUp7MVBxM6SZUHoolj8RsNqsJUkgZyve3867Lio2g+/YfE9Kj5Vl7XrijQyqebQfjJ6013OFdcCTqJ9omTEfAVZoHKymaR34AoORWWvu6Bl7qyIJI5xzr18QUJVuYMGmnJuHlwqtcVXcnumNz4yBtI9Kj8SZUtxXISTpBDDYr60t1E4W7SxyOBDjlK9/Hp1oRi8bb86H4nCOoksevyMUvYjEmSKKSIs5RRvD+CjmaW1a2WVhtyIPy/pSwzGuiguYFaXLRHWkJq8WsrFWvaiimWbffUef/ACprwOANy8QB1U/Del7D2/tk9389WPwygS5eY8wAB8KYBhDdELSzbXsrvKQP1o/luWqQpAAKjSDAkAbc6DY232du43mCfMSaa8iR9ZTSSpGtWHLfmp85399UX0r8u15p0MLh73Zoxnbyn8K+fs2vvcvXLlwEO7sxDCCNRmINX3xm5XD3NPMqAT5FoPvqns/y8sRpIZlG/jvvE9YpTpPapNbEdm5L1m0zkBQSfAU2ZHwuQdd7pyH6114My0LLHmdvQeFOF/CEqezgkdDy+IpMkmaCdFCK3FcMLjLCbPcVfWmC0EZZUgjypHOdABrd9QOkNJHxAIr3hE/a9zUqNMCZU/186X0ThzQTsloEEMJUggjyIqosNgdF7EWlBOlyB4wCT+BFWZjuIbVh9NyZ6kAmPWKT8juJczLEEEFGJ0noZWKfpm7n0s+oIAwgrWWC6oOnlPSfWpeWYdrjBR1NOGRZWL1i7hiQkOpDsJAneak8O8NtadiQxG+h2UrqUGNQB6H1rp7R3XIimLwbClNbuWMMLWHkXLxCAjbluWnp61wwWZZpZMOtx+g1We0X01p+tO2Py/TcwwW2Clp1dmJAYBiF94HOs+kDD6MIXw7dmzXLS61MHvXAu0etY3PBK6UURtoPVJuK4xX/ACcfgWSYJiR1kGDG0jxovZzfLMSujUiCZ0OptiT12gV0xnDevEWr5vvdtqwt6Hhvuap1cz3tW3nXXOuG8LicQADp0oR3Ignz6iIIpVlr6AFIvLaTTiil/LrV0B1ZW22KkHfyI5Cgl7Kj4UT4cyLL8G4Fqe2dSwe45JImCAJ0j3Cm7/D0YTTg4JDmFVpcyo+FcWyo+FWZcyhaFY7AqtFuQFqRGy+OdRr1gCmPF2ydkUn0FDL2VOT32VPUyfhV2hQDElakfUMNgrKXr11lFwd3uamP3oHOKF8dhcLZ7jHWxjVER12Hj50U4ky67iMDlgt2mukqC0CY+zHeboN/GoMlC9gNFwUccaqZGEwzXCPvXDsPPSu3zpazbjLF3JGtkO/dQaR8t/nT3w9wucPhXW8LdlmfVqZhIERz/KaGEZVhHD3MS1+4ARptjUCSI2gf8qIjC0eXB5Vg+12VhZdi1TBpcc8rSMAdpOgED40t5Zm+IK6cYqNqOzWpG3PvA8wOXSjmPx1hMD2twMLIVG06e8qwCojxGxoBaxFrEHtLDJct85ttDDnOtD6+VUBlY3OeC2uMfNAeIMpHtIRcTvHb2hJLcvlVY45AbjdBPwp84jX/ALhHV2UrbgkEgDvHYjr6UBzS9bZhurHrsBJ8xVmUyRguXWZ4V5YMgdg8ZS/ZADAKSfGu+PwjaiAp9elScXjWVYt6Uj9lAD8aEXcSze0xPqaQaWYggqUmG25j4ivKhisqlEyYJB26D+H+eiuZZ7dw+JuKhWO7sRP3RQ/L1/7q1/p/mrrxNYnFXP8AT/KKaUurKKYjirtrLo9tQWEalYjfxinDhrj+xatot0OGChWIAIMdRBkVWNnC12GHNXVjKo2OEycZ8UDtR2Dl8Oy98GQd2kjcT1rDgQyJeQyrd6YMMpMSD6j5GlnF2fs2EdOdFMkusUt7ns1sWhAnTq1Op8gdQY7+FZJmAcLbBIRg9UTy2xommbKm3g8qGYIA86J4NCKzhboxhTcfkFm6JKr6nn8a428FbRl0Ed3YR0iu11i/c1QOp6+goLfv3MHKhFe0WkMZ1Cd48439ahpHsCH8TYZrWOlULreAcGJAMaSPSVJ8poTgbIt4sNK67j62USCvMBeUe8dTVl4bMBdtEkD2TpkR0+VVHhMRGJS5tpURyA5cpA57da26P/UtY9Q1rYXFxz0+qfeF7vas9swYCLIMggseZ8fLpVm5vYGgbQFYKPQ938hVK8DZstnUbpCzcU7tG2ufwqy81z9WvIEuo9p0UQrhhqDhpgcjAj31qlBLgVwNJTd49f3XXiXO8FbudhiTcVjbHeXVGlj+71leooffw+DxNrs7OYBRrS4FuEEShDAQdJiQOtQOOMlOIx40YmyrGyo7ImbkhXZTpkd0wRPlSueFL7YUYhHtMTE24KtudiGiGnY++srmA9F1o55G4BVm4TILptWgbltzbvdpNvYFdJAG45yf617muVr2oZrBICnkCBtyBKc+vPxqt8g4Lxlx2Fu+LDABhGuDvHNSK7Xs2zjB4jsDdLRHeZgUg8iS4mP0NCWHduVbw6y4Apru5cXvWye6oswPUudhPlFPVtdMQTAAke6kc4/EJa7XF4jCXjICrYUgjrJYt3uQ+6OdFzxVa0M+oCE8Rt75gUl8sbJKPJpOLZHs3dMphxWJK7wFUc2ZlApLz7jvA2ywuXwxHS0hf3aj3ZpO434owmIW2vbanAOoCWjvEiTymPOguDyey1l8Qq6ktkBmY7AmIHruPjW9jG1drmOkk3YbhSr30nS7C1g2urPd13GG0dVUafOh2N4qzG8pC9lhUP8A9NRq/wBxmueMx6gRbCjzH60Gu4omZJNXTRyrG8+i5PloYlr11rjHmSSx+Jq8sPgFfBYZEuXbKm0gBtMAd0AEmDsD6VRvaHwNX7w/YL4HCidMJaY9ZCwSKq8YRbc5KrzjvgFbGEOIXEYi9dDCe1YMCI5Dwpv+jnKLCYCxc7JBea0rM+kFyfGedGuN8uOJwj2kdVZuRbZR6mhuRY/C4OxYw9zEWnvIi2u606jPRRJ3JqVYV7gCjuIhk33DeI8qrbPeCVa8ly07Wm2ANvuHd5Mkc4E1YGb45bFpncqqJEnwEeFCsLnOHvBSLikCDIII5R05e+kzROeQWmqVskDQQeqRuIeHnu2rytfVgihwWg3JB6ssAg+lVNNXjlahbd+3se47SPZgttvVL4PDAv3jsCfxq3G8o47cB0tRyx5TWrCKILbU6genM7D0mhzUKJbKKysWvaiibMsH/d2vRP5jUvPx/wB24/eX+Vaj5SP+8teifzGu/EMfW7nqP5RRS9PetGgaDIb7FNeI4bs6dVtm6RqKkH0gUJxGR3mdUs2y+xLMBsPASdgaa8qvEYe2dQgqIEeI3FFMktdraCyd+8Y26xz91PaQMkLJK09FWudZVetCDb57xIO0czGw3kVGyTDyW2j9eseHSrovZQhEOsqy6W9CI28KrE5Q2DxDYe4S2+q25/8AIhOzeo5EdCPMVl1PFhO05sgFS8G8GDRbD3vCoOOwZK609penjUfDYsHvDmPaXqKw2um3CIY/LWbvi7cRh0U934UMutiknS3brEwzLqHqrRv6TzpgwuKQ89wa0w+Vo9wdnMk+ydx/Sjb2RmgLUFscxsM0FS4IA8CRG3zpYw2QNcMW1dj4BZ/CmixlLvicSJHZW0S0pYwAWGpzHOTt8KceGMD2Z0KwYAqCy8mjr8AK6UDAxnquVrN5fkYVN5pk72YUgqwMEMpDDbwoxwlk+u6rPJA335T02py+kDJWvYn7NS7sZIEDuhQJkx1ip3D2WacOjBApFwpc/aBHj76Y5+0A1yuaHAyGPsL+yFfSFh8Y+PsHDPZA0og1TrVnBUtsphY6+tOmXWewwotsUJQJzHd25E7ieQpV43xV+xj7d3DAMy2lZ1ie4NU7TvMfKt34/wAXati5ewkWzHfKMqmeW+4pb+i0M5JTRicXc7W9pFsaVt6QV56iwOppkcunlXHKkF67dN20hgadpdSA5AI1b7gT5culLB+kjDXDNzCsTAMoxmATB2A2makZX9JOXSQqX1M79zXuST4k8yaXmzaYOFN4myJQLa2xJD6wCsiAIgg7Ebihv0l4APl19msqHW3rD6Z5aSY8DAj30XzTPVxaA4S81m4IOq7aZQRqB0wQOcfCgn0h5ve+rY5HANlsMOydRsDKq0noSSdvIUApvC3gOfEOMX7+ioW1dEydvw+Apgt8WPbw9zD22It3Y1iOf6Usos09Zfwsv1ZbxTWzBdKkHef750bGEnBWB7gBlJl3ESZB9yiBXqY8ryHxJ/KKf8ZwPevIRa7BCoHdBIB9SRtSVnmSXMJc7K6bZYqHlG1bbiJjntVuBGQoCOCohzG50Meg/PnVvcR38YMry4YM3dbouvsiQxHZA949N6pmK+k+FSTl+DKprIsJsCBEoOcmrbZtC8ZCqHP+GcULFvEG+98N7epi2hvvL3mPI7UW+i3KtHaZhiNrdgabQbbVcI5+6Y9W8qfMNhMYmKZzaw3Y3AFawzyNvvABI5cxXTiG7h9JsfWMPh7SyGUxMncwAwjc0MUb2kh5vP6fZG/bgBcc+7TE5QxOjXdtAmJiWEnp7hVVZHwbcc6je7IDmVkNt4b1b9xrVvLki4DZVFAvbQVA9ulHMs2slHaybTysKyFS8xEkCtcbWk+0sOpMgH9o9e3RJXEr3sMYW69y20CXWCdp9oRNLKYiJIHM8qYc2uNctMLhdtJ1KOW/KgVs245MD6yKTOPaWnSElmTkLmcU0seWoQa4V0vkTtyrMNa1MBMTSE5aLWUftZOkCQx89UfKNqyi2FRNGVZOou27zXe6AoHc22JO5nbn4UYzPgl79xrqYhAHgrKEjkBzB8q3y3JiPZukT02IPqDTJl1prSEMO7zMco/aUdI8P7LHAFVHI6M233LsvClprdlbqm52XLvFRMe0ApG/r40wZb2K/ZoApXaIjz99Q8vvGShM7Ag+IPI1Kv2UPeYAjk3p4+UePhUQnKLKvjQniDhq3i7YUkq6HVauD2rbf8lPVevwI2sZe6EhLzhegJmPj0qRZQq6l3Y78yTHIjlyoS1WEp4XJcQgK3LZJG2pO8rfvL1A8iJG/rStn2XaG1Q1tvGCv41dLW58vypczTMb1htNxFdTyYSAR6b7+VYZY2syujp5HvNCiVV+WNdLCCpHjH5cqf8Ah7LmuAMojsrkGNtQKifXS0/E1uuYYYnUcOoPjoX8aZ+GShw6uiBFcswUCBuxPz5++igc28G1eoMjBZbSSspVkuY5HB1a0aG2MFQJpj4QdRbO24O/kf8A+UdYrq7yDURBaARA6TzIra1gbayVULO50iJ84Fa9yzzz+YOO36Ckr8ZWz9nfttpZToI2gqxnr1BA+NCeEcwZrt+ySCGQ3P8AUrKSfn8hU76Urd23hNdsKUR1a7sdQEwCoG3tET5UkcD8RWLV1num5rKlERbZbVqiSW6chTmG2UuBK141TSBjr8KTNn+LtrmhtkFr12xbtIJAADBpPrPyo3fwYvj6peUtZVU29mT4hgZ+dLXF+AH+K4fEQ40GzqfWOzCydmXmp35narCssCB3h8QaGW6afRdCEttw9UPw3D9mws4e0FcWxbU6iTp1FtMkwd96U04dW210MI1lSyncyCWIkevTwqw5kRv7j/Wgy4S721xio0FwUJaTGlQduh2PxrNK54rb3z7loYG0QeyV854f7eymj7MK7kr7EzEAxvyn41UHE3EN0m9hZPZhtO7EzpbzHlX0qSdy4ChW2MjcRs1U1Y4QwZv3MRine8XuuwtJ3UgsSAzDvN5xp/Vj6CdBLOWeWw47KrMOOdPNnifFWLFqLdpl0DSTqO0RuPGnXNreU4lRYuWFsBRCPaTQ6epC7r1hgRO/nQ3M+GimGHYnt7KLtcWCYH7QBPLxG3pUheCaBQajTyRtDnNwkfM+OMZeU2yUVWEHQkGPUkxS2LLHejF+2EKuYKtMGRtHWpOUdk86mRQPEgSfKaNzT1KQD6ICuDY1anF9q/8A4Vlq2e0nSursw0x2X3tPSYqHwzlmExN7s2vKIUt3SGOxA/OrYwtyxaREDmEXSOnLbcxzqAAKsuOAqa4Yv3MuLX71lzfu22FkuY0CSrMVImZA8Nh50uNlLOWZjeZmJZjHMnvEnb31e+PuYG9c7RnJKoycyFgsJjaG3AEgmKTuLMQtu6OwuoismoF5ZtXftkg79J2j8BFhz3YjYD6k/ZHsaz8ZIPuQC5nWIbBLgxY+z0BJ0vqIXu85iemwoNlnD2HYXTfJtdkJMtHjsZ67etNGU4PEYslMPeR2trqICANGoEkFyAe8F60Nz/gDMHDMLRuszKx3tgyJE7OVjfxqnPeCRIGj8/3U2sr+3aWcTnFu2Ht4RGhxpa5dOto8LYOyDb2udAAviQPmf799NY+jjMuuHC/xXrQ/51n/AMd4zr9WX+LE2v1pBlb1KIMd2SnWBo3HOmW7wRiFMG5hv9N7V/KKhYzhu7b6q/8ABJ/KgE8d1uR+U/shXaE7kkn1rK6HCONirfA/pWU3d6pau3Agr6Ucw9yI8D/e1AsqYHlt5UwYZAw/sU9LBUmygWCOQ5eU8x6cvhUu04Jg8jsR61DYbedSLFoll8Jn5VYVWQiWVMdABMlO6T4xtPwqXicPqqJgbRVm2MHeiK8qWcFEOFrgiVEEyBy8R5eYqW9pXWCAw8CJqE7aZY7KBJJ2AA3JJ6Cu1gh1Do0zyZTIP5EUJzyiGOEm8S421hGKvl2IudVayNdth594aT4iPjTdkZH1ayQnZgoraP2ZE6fdMVtie+pS5KzyZTAnxnofI13VdKqJ5ACfHaJoaA4FIy9xHtOJW3ryrQSJHwrYg1wx2L0CAJb5DzP6VCaGVQFml5jmR7TI41B1KlfEEQfTnS1k/B+DsgAWgzD77El/iIA9wFE7csdzuef99K63jpE0rzXdOE4Qt68rXF5Jh7r9o1tGuFQhLCZWICkTBHPal/M8qt2mUf4bh3t7DUtuzI8gCsj4RXbGZjftkObTBAdM+Oowukczv8Jqbl2bi+CBIIMEHY+8HcVXmnF2miAAEtopcxeVgG44weFS2FDBgkkbEwwBCg7cxtXLJeHnwgV7Z7Q3iCRd+0VBpLdwE9zc7+QFN2MKCw6yQpUiJ372xFJnF2cth0sqWLM7WrbqBEAWnugRz1E9mT5ACOc6g4bbWExOLgKpRs84nuLaAdFS4dils6hz2E9Ty5fOlzKcEzEvccySYUH5k/pR3LsqDh8RfbQi/e2nfmE8T50Fw+LQXWCFhbJOnVBMdJPjWSU4ten0GmDAR1H8+KmJliKSYkdf18zU/Lbdy2xNtyuoASCdh4Acp/DetEYbgb7dKYMiy8BQz7KPifIDxrOCBkrTNLtZ7SU84+jK1eV76P2BG5GkdkT4BRBUn93bypf/APje5cYJh3S4yqDc3jTPKBEgHfc1b2cYZ20lhC/dQcl9fFjXDLcOtty4AlgFZusAkrJ8AWb4+tKHiTWziJ4oHquFNp2uZvZz2Cq3Lvo+zHD3RcSyWK7bMoncciW5UxjKMyAAGDIjl9pb8o+90Kg/Hxp+t53ZK6hdUjUV2M7r7XLw5k8gNztXLBcRWbzlbbawCRqEFCRvAIPr5GNia7QcAKIBWBu9tlprv9EkHI8aAJwlzrtKsomBswfwUDp7zvXK216wlq1dwtxrmu6VUIGbSGt3NtzsN/HnV04J5tr6Uj/SZm5sXcMF9p1uDdSRp1Wyw1SNBJC7kxtQO2PaWObg9rRmRznA4sX2HOT8T+qWuCseMRisSyDswMN7JMAEMoJEeO3wrkt9msrB7xtiDPUrzmo/0bXS+KxbLJ1WHPKDu67xO3pNcMPeK27e3/jX+UVy/FNOyMs2joOfRa9E8kuBPVbMtwAww6wCdXOT7REmCR/t89oVx3MxcXxO5PJQIG0RO5/iqccUCOXzqHKGRp+ZpOnmiz5o+AH1TJ3S/wDHXrf2XBJ6meZn8PlUTMVOkQYgk/IVNN0AxvXC4guErq0lQDymZn9KGMF8vshQvDRbjSXdRO8zXtFHymT7fy/rWV0jG7ssm8f5J7yyyBud6Y8OAf6UpYG9PWmHDYkAAVupYbR21ZXz+NTrIAoThrxojafcVSNENE10W1UXt967BpNCQoED4/vacG6Ke9eZbA//ACGG/wDQPTJlOFFqzbQCNKjbz5n50n8RntswweHiQuq83x0D5dpTyrUt3IHYfP8A8CMfh95+X8K2ikP6TMfot2nU7W76gxy2BJHxFPhqnc0xn1nLcTcnlimYehuyB8GFUSQQfUKiLBHorbFzUnqJ+IqCyiOVcOGcTrwthvG0hP8AtE0Nx2aEEgDkY+BigmwnQN3KW7Bd6A8S49jbKWydTbSPuz19fCvTjy/50RsLbVBME8yfOs13gLc0NZnlV9ZxlvD4d7eKbENvNs2jqJPMrcDnQwBCkE78xOwoRheLjbvI2sEE9/7Mq46Q5Eqw5byT6VYOIy84hu5bBH7RhV9Z6+6aG4j6PQ5DvdVN9wiknf8AeMb+6mtD3N21aomBr990e3KJ2OIAt9FaCl1RcRuYmd1PSdp9GrbNMOtu/cvqBda663F1AMEi0LQ0g7yYbfz8qF2spTC3T2TO8JJTukuswU0wEM+fly50uYjiW2NT4azf7aIuFkUKVWe6VN1tMEkyvsyZBG1WA9mHJhdA5wczNIvxPgzee3bS4GKLLoNlUsekDdo6c45TNCsPk3eCvuTI2giJifdt570Q4VzCzeOkNF0gsyN/mRI1C6nUSRv5yKbPq4Yd4dZG5J5ePX+5rkavVhpo4d2W3z6bTDYQrL8pVXlSxUCO9p9qekD128x1mjV6wwidgOUdP61ItKF8vAeHp515iLwIg1ie2WZhLjRWXeb7qSXW4gDGGGw2Py8aGXLoUkH3itMJjYcie+BsPEdYqJxLdGgXlPPZhI2nl6mrk0ztTGJD+Ic+o/dFHHtft6FLGe4GHd0UHUjgbgMGZgZkxI2IJmRI8dodm5dL2mFsW1tKisNQXtNBJHLw861x+N1qQd1OxHPbxHMSCB/cUMS84EzCKdoPu98cttpnwr1Ph+ldJC3zMH5joVzddrv6aQtaNw9Oh6j1+ituw1y5bBD6QUXSA7SDA8Bt15c5pE+kHDPcu2bRhQEuOo1SVU3EhJJC7e/yotgM1+wtjUQdI3ETy8xFcM0yc40LdW9cRlZbPdE91mGpjBB21A9BtWx2kLLcDRXNh8SEhDC3H7LnwBlQtXL/AHpJw7+J+8p6CPgTQqw32VrbnbTx/ZFFeDclfC43F27ksDhXKPHtrqXvRJ36EeIoKbFpktSoLdkm/X2RXF8SYW7A927nPw9V1oJQ4uLW0F2RdO8etRruIgyK5PhlXkpj+Jh+BFR2tL4uB4C4+3xaue1rO/6fdOLnLtcYlv6f0qAXIa4QQO6m55e09bPbA+/c/wB5/MmouYKxVwh70JvPm1btE0eaK9Vm1JJYbXT6w3ivwNZQLsL/AO18xWV2L9Fz6KecuxEkUw4S7vSVld6DTHgMRvTChCccLdqbZub0Cwl2idi5Q0jcUYVt6li5Qu1dqUj0JCgKAZDc7XN8U8gi0qW18oUBh8XNPlu541W/0d3dd/HXdu9faD4jUY/CnxHpVW4n1+WPomuwAPT55+qlY279m/8ACfwql+HN8sx1vqpJ+Cg/8atnMbum2xJjl+IFU5w/ie7maczDQP8A9gpMh5HuP6omi8+/5KyeAcRqwFjyUr8GI/KuWKye49x2lAhYkSSTvvyA/OgH0bZqPqCCeTOP/Yn86c7OL1WwfKnuYHHKBriwYQf/AKcZv/MAPJCP+VSTkiW0BLtcMjY7L/t6+81t9e0nnIoTxVnXZ2T2fNio35CXCT8DVtgaDgKjO8irTCjgKTMARJ/BRQrE5lMHpBPymgrY7QVtk80+YMVDOI+zMnksflTttJVqBnWdkX7TKYUBkf8A1kEN7ioHoTXQXBbftYkHe4o5n98fvDqOv4iL1hLh3G3I+YOxqBgswYnS/eZeQg6SBEXCY72oQY89/CglhbIC13BTYZnMNjp8k25dw1YS9axWHuOqblgp712dyGZp5nnM8toNMtrHAkjkenpSTl115JtnVJOpZA3ABMLzmD8jXtzM5gg+c15vWaeVso35A4P3Xe0UccrTt56jt+SdLuL8KiXMVPM/3+dA8JmofYiD4eI/P09K7Ne6zt/SaYyJaPJ2mitszJI1KYddwQfDp+f9mknijPnLKvMtqMKDC8pI/GamZ3xQA2i3BC8zHX08jS9jMWlwi7cvNZIlFYWQymYJBgg+HIHnXQh0pA3FYdR4hsPlM/M9vQfVD7OcNbZTMjfY+YPX31P/AOpFYQbSxy25wDsAeh6TQFMaUIW3elT5EASd5B9AaL/4cwS4DDMx9pHSCBJiJBHe8h08K6HnO7rkNjBKsrgLDW7+HZrgBKMqjU+kAaQf2gKXuIuIrmFxN5MPd0WtewRiV5ASCDB+dB8Nk94qsqF2HtOg6eBaflU2zjXwg7M3bMHvQ1suu+3MgeFay8H/AHZ7JDdOWjdtx3pH+COKO1xDnEXJZsNdS2YMmIuFduWwY7+dQgoKWyI/yk/kFdcjzgE3TpwpbsbveRSrez1HVaApmVwKgFpWARR7XgB0IrjeJxOcW16rbpHgbkYjwkeh2ry7iFX22Hvili/n107FCgn7u3umaG3MapmQfn+YrPF4feZD8E1+p/xHxTRdxqHcCR40PXEi6twiR7I+En86F28zULHUVMygTbeD94fhWrS6cRvJ+CVqZA5gr810UHxNeVv2Xp/furK3Usa6YK9Bpgy/Eikm3ioqSmZsOVQOBU2lWdhsYKJ2saKqe3nF0chRDD8TOvtJPoaYAqKtJcbXexma/eaKra1xcnWR6ipacR2j1menKr2gqrpGPoox4Fm6dQMuT5+0/wCtWBbx61RnBOeLhrdxG2Ibr6t+opqt8Zp4E+lKjjJF+p+adNI0O/IfIJ24oxxaxotiWZ1AHvmflSbknATpcvXbt9Qt6ZRFk7kn2m26noanZZnf1h9I7oCkyYnmByo1bube2fl+lQwC8oPOxhaZRwzhcNbFu2Hgcy1xpJ8TBifQAUSS8ltQuwUCNz+ZriuF7pbST6ksT6CTUHA5ijYgWBh76ypbtmtRa2g6Z8fXqIqeyFVuIwuhsO5AUd1mgP8AcHmW5RXmbcHvetsExFvUvipI5giSDI3Hgak5n2kaLJKk/wDk2OnfeANy3QTtXJMXpY94Fo8tR5bnyrDqteIXhte/0HdPi05e0klBs34al9V7F2rLAeyAzSJnus2kEzO1RrWGwoJtm9cucjJIVevPSJQbcyTNHswsm9pOt1KnVAOx2I7wncc9qBZocVZlrai/aO7IAi3B/DIKkctoB570oeIskB2u+nzTWQsZW4X/AD3LW5ctrtasp4/acuXnLHbkRI3pezzFhv8AN0SOiLpIMTGs7kwP2Y8AKLZffw2MBCoFursbLnRdB23g8/VZFGcpye3Z74wwW9+2xa/8G5qY8AKzTa0xnufh9ePitzRHVBo/n5IZwZlV8fai32K9O0LMzbfs7FR5n4daUM1sYnC3rnb237JmJFyNSiTM6hIUb8jvVpYfDXbylmuwuo7WyDAnkfBvjFb3MELZPZysjvCCx8zJPp/ZrJ/9B/mFszhXuND/ALAfQqD+0/zI/wAXp19+VWNm6QZHuNdMdnkgaenMcwfGrBxHC2Fv2ypUKSCNSEW2/wDXafdVfZx9G1y2x+rYjUByW4NJ97LIPwFaNB4hpS8l/Tvx707xDVSzMDYhR69/d91DxeY4d1IumPA6N/6134OzXC2MTK2lurGlrjkgweYCle703HSlnNclxdkRdstH7QGofFeXvoXhbTMe6rH+EE7+6u9/Utk/DkLzw05j5NFXNl+Z5dj8Rft3rIKKxC6dhCgee/WDANVfn31NrhNhCok7r3VA5AKpOqfEn51ws5TdYgmB6mDU9cnQqxMbcwNvzNF5bnDhQSNB5RV8627qdBzMdPCo97LbuKHaAKQO7ExyPn617cKj2UAPi3ePwO3yr3B5ndTuwG0uH357CI8h1qotE2J24gLp6zxNk8XlR2eOf2UvhnJNFy+byd5MO7JvMau5MAxymozAQB5D8KM5Jimf627zPYEAeAkmB5UOuoJ6ch+FK1jMhYtO/m1Bu2Qwgj39aGYnBkchI9N6MugrRorMxxZjomuaCgDYZdPKvMLaXSSQOf5UVvopoebekEef5U5jrKXIMYWA+bf7j+tZXMVlHaFDbV6PGpf1zSYgGhldbdotyBY+QJ/CgBIV0ETGYnwA99c2xs82+AraxkV9vuR/EwHyBJ+VHcu4IZoNy8F/dRZPpqMQf9Jpm56H2Ql/66ByrDmhHl76sfL+CcIoGq2107buzT/tTSI9x99MuXcNYe2SEt2bfmFDt4wTtHT73uFX7Sr2SqTt455mTBkA9DETB69Km2MU3ifiavHMVwvZaMUbb2f/ALhCgeYO2k+h2qqeJMnw1khsLi7d9GJ7imXQdAWEhx0nY7cqOMm+ULqrhaZPnLWH1xqkaYPqD+VWFYzIMiuOTAMPeJqor5gV3w/Et1FFsRpXoY8ZjluKe6UA0UryjVtVk43iy3hx/mHV4Id/Q9PdQVvpYv6wtu0tySAA2xM7AAiI+FKX/UOrnat+fcFMeWizesqxtrqIJbuiNiR+VKcd/BVt9nkKzmzNRbUXdNu4yy6qdQXaWCkCT1Ex41Fu5rhuRJI/ZKgeWwcj4RVTZzdGGtyjMtxvZCkqFA6jTHLaKWP8Yv8AS9cE8+8RXKPhkG4ulc5x56D+UtQnkIpgACv65muHtrIRz+6GA/5R8K7YfEJcRWPaIW3jZoEkCTp5bE++qQyi3jm7O5bu3gjvGoXDHtQxMmPj4Va2FyjMAg0Y9nAHsxacH0PdIpp02jAotPx/ZSNupc69wpbZtwnh8RcQOC7sCVZYWArKCSRG/fkc/YNS7XBNuwkXMTdeTsReuiAPLURSVmBx966LF8j7Bg4BTSH0y41EGSO8RtEwKsrCXzcsgwwldjpt2unTUWNZpIG7DHGcHj0WuIPJ3O6IDe4J0XRcS5iLLMom4lxyJjrMhh5EGvDjMZYIW52eKQxup7G6SASZgaGM+S028NZj22GGohntsyNDBhKHbcbE6SvLxre8JI1Fo8AY5+QifeKE+HOeBTrHqPrYKH+oa0ncPgkg8Z4MNF03MO/Vb1o7f6klY2/DpMy81LYjs72APazKM1rvjxGojZffHSj/AGNkMO1t27h+6z2lJ25GdETy8K9xvEy2n0sPsSAAywAD4SPZ6QD7pqQ6FsEwmrvY5BtC93nN2NP0KD5dk2O2Nx0A6hu8R70Gk/Gpv/TVq4s3Ap39tNh6EiSKIX82RShLFg2y3Bsy+T9Pf+FcGu3XaVAtXA25ju3BMcgeZ858xWm2CTzGNAPoKRtgcGbXuJHqf4Us5vwEVE2bmoxOhoDH+Bhs3ptSRfwjLI8yCPMHl61b5sEzrZt+9pkKFaPuk6ZHrUXE5TYZg95FLTGpkAn+IrqDe+tkWscPxrJLoGuP9tIWTaEtljp1a+Z3IGleXxNAsVc+2dx94k/EzNWjjMswj90WBIMEp3CNp1Agww5cxSLmGW6G2IYQeQPKTMmI+BrU3URy3hZHaaaAjIrutsqvhrWI237OPjND76ia9ym8BbxEfsgfzVyuNvSJ2hppqfC8vFuWrIOhI/vzqO0+PyrtqiuDvSExcLrHwHuND8VcifX8hU249Drzc/X8qg5UPC4i8K8rX3VlS1KQ8UUyjNDbIVj3D48h/ShQr01AaUItOgz/AA9szOr0Gr3DaKy59ILgQlqfDW3L3D9aSglbraoi8qgwJlxXHuLf2SiearJ92okfKoOJ4mxt0Q194/dhJ9SgBND1tCpNpQKgsqYCh27Jcknc9Sdz8TRXB2SoqLgjDMP750RR6bEAMpchNUuWLU6ffQoDc0avP3TQe227n1qpiLwriusrMONqJYfPrllOzUL6kb7mfGuOUKCDO9csfsxpd0MI6B5UfG4x7zanMnkP6VG012mu1p1igRK0voxg4CDpMXLmzCR0O9OWWX0ZB/lnbrb0H5bVUXB/F64RGtOjFC2sMu5EwCCDz5A0yZbxum8YhSs7BwUInodQI+dJeDa1adwFgmk6XsMgcuF7xjdXLfjy9KhYZUS4wNtADuGuud55wvqT0rlhOIbVwjvW4jdg6bn3HcVB4izRE03EeyXGx1uvI+E8t6GrCLeGyc4KZckxKW77opSLihwEtlVBXutvyJII/wBtHCwB5nfcADf5kVUlzj24LtpmuI6qwJVWMRuCQFWCYJgU13ONcHcAIvD/AFKw2PqK1RZFLLOBusZR+/da4CCsrPQnVE7GPEDeJ9JpdzDhh9RexeKNy7xMHyII3HkZFTbGfYdyNF5BtzDrM+kiidnH9QwPwjb300ghIDgeiV8NmWJwx7M4ZcQdp+rqygbdQ4CTHgRXfM+InsupdkAbbS+kqGEd3VuoblsWFMb44dTA+XqaiXsTaa09oC0bbElgYKmeYK8vP30gxWtDZ6z91BscR6kkFbRDftgqRzO0kePKo1zMluBikOGYHvAdn6hdIJ8enOvbWX4FBJa0N9gG7o/d0kmu2KtWWE27lsHw1KAfhyNWIGjnKj9U8im4UFddxu8+ocwqjTbHok7nzM1DzXLyTux8dj67UYw95Y2I+VRcdu0hhEU4Y4wspJ5OUt2rDAXVgNMDzA3mZM1CxWFA8RRHihtNqV9qRy6+VKmEx9zqxHkefzq3DcbKJjtooKVdRo2NQXvmY2opZx4jvAavGuF9lPMD4UFUFZdZUIxHPeoF9ortjLYAJXb8KEXLpPOlkowu3a1lRw1eVStcxW1ZWVFFsBWyA1lZUUXZak2FB5zFZWUQVLW0Qtz1H9/hU9XkisrKsKiFlrDs8hRJj++dCDaZNQYQetZWUsuO+k0NGzcpGBaBtXLEySTXlZVoVxIrU15WVFSwCp+XYXWree3517WVbeVFzvq9s6AY67Voqs5mOkdKysqKFb4uwwUEmfdFdlnSBPSvKyrVAodc9rcDnU+/mJKkLqX3+Y/Ka9rKq1ahPfdhuzH1YmtsPYJMKASaysqWoFPs5VdBAGmD1nb8JopgcuZTuy+ok/pWVlMCPYEWfE3FEE7ctuVd8PmTDaZFZWUY4SHiivM7xRZAi7sT8I360tYl29kjf++orKypuIwgDBdoe96Cev5VqcW3QmvaykkpyiXbhY7ma5NWVlCrWKKysrKii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9946" name="AutoShape 10" descr="data:image/jpeg;base64,/9j/4AAQSkZJRgABAQAAAQABAAD/2wCEAAkGBxQSEhUUExQWFhUXGBwYFxgYFxwYGBofHBgcFxwYGBgcHiggGBolHRwYITEhJSksLi4uFx8zODMsNygtLisBCgoKDg0OGxAQGzUkHyYsLCw0NC8sLC80Lyw0LCwsLCwsLCwsLCwsLCwsLS8sLCwsLCwsLCwsLCwsLCwsLCwsLP/AABEIALcBEwMBIgACEQEDEQH/xAAcAAACAgMBAQAAAAAAAAAAAAAFBgQHAAIDAQj/xABEEAACAQIEAwUEBwYFBAEFAAABAhEAAwQFEiEGMUETIlFhcTKBkaEHFCNCscHRUmJysuHwFTOCksIWJEOiF1Njg5Px/8QAGgEAAgMBAQAAAAAAAAAAAAAAAgMAAQQFBv/EADURAAEEAQMCAwYFAwUBAAAAAAEAAgMRIQQSMUFRBRNhInGRscHhMoGh0fAUI1IzQkOC8RX/2gAMAwEAAhEDEQA/AKaFbNbMwZre0ve3/vejItlbhIG8KPiTVgKIS2EIXV0mPfXAU+HKku2XJAkRuNo5z+FZw3wsrKe1ZQboXSNtQAMyPGaIMtCXBIldEvEdasjEcD2hibAEsrhtSnl3Rz26kkUpcc4OzZxZs2F0hFAfcnvHcjflAIFURSsG0NsYo866PmrTzJ9+3uoez7QOVeKJ2oVaKYrNGZRDsI6az/ZrbC8SX7cd7YeNHsi4YAAd4JPToP60exXDFm6sFAPMbGlGYApwgJFqFwpn2HuXCtxzbd+ZYfZk7nn907ny3p1bJdQlCHWD7JBnwPrVVZ5wjdwyG6h1ovteKjx8xWuV5q2kMjsrDY6WIPkdq1snc7qsUmlYMVSsDH5PBJcadzEA77Tv4GhtzLNMlCQQfakrAgmZG45VGwHG2KTYuLg8Lig/MQaN4Ti+w/8AnYaJ5m2fxUx4mtjdQeoXPfoRdtOVtlCXblvEJcfVpVSuqDEnnMSdoqBj8lKqGBnkO7M7+UTTZlKWb1vENhGZmZVGllgLHIDaK7Nh2JUOpBEb+lY5pm+ZQC3wRPEY3HKr67llxRLKwB8QRUe9b086e89vhLFw7mADzEe1uN+tKmOsG52TjV2ZAbXp7gBjaRseZ9IoY5GSC2GwjLS05QoCt+yp0v8AC9txNsBWY9wCR1ghudArmXEEjw2olEH7Gs7KiZwlanDVKUtDuyrYW6nfV68+rmrVKIFivGuRUp7MVBxM6SZUHoolj8RsNqsJUkgZyve3867Lio2g+/YfE9Kj5Vl7XrijQyqebQfjJ6013OFdcCTqJ9omTEfAVZoHKymaR34AoORWWvu6Bl7qyIJI5xzr18QUJVuYMGmnJuHlwqtcVXcnumNz4yBtI9Kj8SZUtxXISTpBDDYr60t1E4W7SxyOBDjlK9/Hp1oRi8bb86H4nCOoksevyMUvYjEmSKKSIs5RRvD+CjmaW1a2WVhtyIPy/pSwzGuiguYFaXLRHWkJq8WsrFWvaiimWbffUef/ACprwOANy8QB1U/Del7D2/tk9389WPwygS5eY8wAB8KYBhDdELSzbXsrvKQP1o/luWqQpAAKjSDAkAbc6DY232du43mCfMSaa8iR9ZTSSpGtWHLfmp85399UX0r8u15p0MLh73Zoxnbyn8K+fs2vvcvXLlwEO7sxDCCNRmINX3xm5XD3NPMqAT5FoPvqns/y8sRpIZlG/jvvE9YpTpPapNbEdm5L1m0zkBQSfAU2ZHwuQdd7pyH6114My0LLHmdvQeFOF/CEqezgkdDy+IpMkmaCdFCK3FcMLjLCbPcVfWmC0EZZUgjypHOdABrd9QOkNJHxAIr3hE/a9zUqNMCZU/186X0ThzQTsloEEMJUggjyIqosNgdF7EWlBOlyB4wCT+BFWZjuIbVh9NyZ6kAmPWKT8juJczLEEEFGJ0noZWKfpm7n0s+oIAwgrWWC6oOnlPSfWpeWYdrjBR1NOGRZWL1i7hiQkOpDsJAneak8O8NtadiQxG+h2UrqUGNQB6H1rp7R3XIimLwbClNbuWMMLWHkXLxCAjbluWnp61wwWZZpZMOtx+g1We0X01p+tO2Py/TcwwW2Clp1dmJAYBiF94HOs+kDD6MIXw7dmzXLS61MHvXAu0etY3PBK6UURtoPVJuK4xX/ACcfgWSYJiR1kGDG0jxovZzfLMSujUiCZ0OptiT12gV0xnDevEWr5vvdtqwt6Hhvuap1cz3tW3nXXOuG8LicQADp0oR3Ignz6iIIpVlr6AFIvLaTTiil/LrV0B1ZW22KkHfyI5Cgl7Kj4UT4cyLL8G4Fqe2dSwe45JImCAJ0j3Cm7/D0YTTg4JDmFVpcyo+FcWyo+FWZcyhaFY7AqtFuQFqRGy+OdRr1gCmPF2ydkUn0FDL2VOT32VPUyfhV2hQDElakfUMNgrKXr11lFwd3uamP3oHOKF8dhcLZ7jHWxjVER12Hj50U4ky67iMDlgt2mukqC0CY+zHeboN/GoMlC9gNFwUccaqZGEwzXCPvXDsPPSu3zpazbjLF3JGtkO/dQaR8t/nT3w9wucPhXW8LdlmfVqZhIERz/KaGEZVhHD3MS1+4ARptjUCSI2gf8qIjC0eXB5Vg+12VhZdi1TBpcc8rSMAdpOgED40t5Zm+IK6cYqNqOzWpG3PvA8wOXSjmPx1hMD2twMLIVG06e8qwCojxGxoBaxFrEHtLDJct85ttDDnOtD6+VUBlY3OeC2uMfNAeIMpHtIRcTvHb2hJLcvlVY45AbjdBPwp84jX/ALhHV2UrbgkEgDvHYjr6UBzS9bZhurHrsBJ8xVmUyRguXWZ4V5YMgdg8ZS/ZADAKSfGu+PwjaiAp9elScXjWVYt6Uj9lAD8aEXcSze0xPqaQaWYggqUmG25j4ivKhisqlEyYJB26D+H+eiuZZ7dw+JuKhWO7sRP3RQ/L1/7q1/p/mrrxNYnFXP8AT/KKaUurKKYjirtrLo9tQWEalYjfxinDhrj+xatot0OGChWIAIMdRBkVWNnC12GHNXVjKo2OEycZ8UDtR2Dl8Oy98GQd2kjcT1rDgQyJeQyrd6YMMpMSD6j5GlnF2fs2EdOdFMkusUt7ns1sWhAnTq1Op8gdQY7+FZJmAcLbBIRg9UTy2xommbKm3g8qGYIA86J4NCKzhboxhTcfkFm6JKr6nn8a428FbRl0Ed3YR0iu11i/c1QOp6+goLfv3MHKhFe0WkMZ1Cd48439ahpHsCH8TYZrWOlULreAcGJAMaSPSVJ8poTgbIt4sNK67j62USCvMBeUe8dTVl4bMBdtEkD2TpkR0+VVHhMRGJS5tpURyA5cpA57da26P/UtY9Q1rYXFxz0+qfeF7vas9swYCLIMggseZ8fLpVm5vYGgbQFYKPQ938hVK8DZstnUbpCzcU7tG2ufwqy81z9WvIEuo9p0UQrhhqDhpgcjAj31qlBLgVwNJTd49f3XXiXO8FbudhiTcVjbHeXVGlj+71leooffw+DxNrs7OYBRrS4FuEEShDAQdJiQOtQOOMlOIx40YmyrGyo7ImbkhXZTpkd0wRPlSueFL7YUYhHtMTE24KtudiGiGnY++srmA9F1o55G4BVm4TILptWgbltzbvdpNvYFdJAG45yf617muVr2oZrBICnkCBtyBKc+vPxqt8g4Lxlx2Fu+LDABhGuDvHNSK7Xs2zjB4jsDdLRHeZgUg8iS4mP0NCWHduVbw6y4Apru5cXvWye6oswPUudhPlFPVtdMQTAAke6kc4/EJa7XF4jCXjICrYUgjrJYt3uQ+6OdFzxVa0M+oCE8Rt75gUl8sbJKPJpOLZHs3dMphxWJK7wFUc2ZlApLz7jvA2ywuXwxHS0hf3aj3ZpO434owmIW2vbanAOoCWjvEiTymPOguDyey1l8Qq6ktkBmY7AmIHruPjW9jG1drmOkk3YbhSr30nS7C1g2urPd13GG0dVUafOh2N4qzG8pC9lhUP8A9NRq/wBxmueMx6gRbCjzH60Gu4omZJNXTRyrG8+i5PloYlr11rjHmSSx+Jq8sPgFfBYZEuXbKm0gBtMAd0AEmDsD6VRvaHwNX7w/YL4HCidMJaY9ZCwSKq8YRbc5KrzjvgFbGEOIXEYi9dDCe1YMCI5Dwpv+jnKLCYCxc7JBea0rM+kFyfGedGuN8uOJwj2kdVZuRbZR6mhuRY/C4OxYw9zEWnvIi2u606jPRRJ3JqVYV7gCjuIhk33DeI8qrbPeCVa8ly07Wm2ANvuHd5Mkc4E1YGb45bFpncqqJEnwEeFCsLnOHvBSLikCDIII5R05e+kzROeQWmqVskDQQeqRuIeHnu2rytfVgihwWg3JB6ssAg+lVNNXjlahbd+3se47SPZgttvVL4PDAv3jsCfxq3G8o47cB0tRyx5TWrCKILbU6genM7D0mhzUKJbKKysWvaiibMsH/d2vRP5jUvPx/wB24/eX+Vaj5SP+8teifzGu/EMfW7nqP5RRS9PetGgaDIb7FNeI4bs6dVtm6RqKkH0gUJxGR3mdUs2y+xLMBsPASdgaa8qvEYe2dQgqIEeI3FFMktdraCyd+8Y26xz91PaQMkLJK09FWudZVetCDb57xIO0czGw3kVGyTDyW2j9eseHSrovZQhEOsqy6W9CI28KrE5Q2DxDYe4S2+q25/8AIhOzeo5EdCPMVl1PFhO05sgFS8G8GDRbD3vCoOOwZK609penjUfDYsHvDmPaXqKw2um3CIY/LWbvi7cRh0U934UMutiknS3brEwzLqHqrRv6TzpgwuKQ89wa0w+Vo9wdnMk+ydx/Sjb2RmgLUFscxsM0FS4IA8CRG3zpYw2QNcMW1dj4BZ/CmixlLvicSJHZW0S0pYwAWGpzHOTt8KceGMD2Z0KwYAqCy8mjr8AK6UDAxnquVrN5fkYVN5pk72YUgqwMEMpDDbwoxwlk+u6rPJA335T02py+kDJWvYn7NS7sZIEDuhQJkx1ip3D2WacOjBApFwpc/aBHj76Y5+0A1yuaHAyGPsL+yFfSFh8Y+PsHDPZA0og1TrVnBUtsphY6+tOmXWewwotsUJQJzHd25E7ieQpV43xV+xj7d3DAMy2lZ1ie4NU7TvMfKt34/wAXati5ewkWzHfKMqmeW+4pb+i0M5JTRicXc7W9pFsaVt6QV56iwOppkcunlXHKkF67dN20hgadpdSA5AI1b7gT5culLB+kjDXDNzCsTAMoxmATB2A2makZX9JOXSQqX1M79zXuST4k8yaXmzaYOFN4myJQLa2xJD6wCsiAIgg7Ebihv0l4APl19msqHW3rD6Z5aSY8DAj30XzTPVxaA4S81m4IOq7aZQRqB0wQOcfCgn0h5ve+rY5HANlsMOydRsDKq0noSSdvIUApvC3gOfEOMX7+ioW1dEydvw+Apgt8WPbw9zD22It3Y1iOf6Usos09Zfwsv1ZbxTWzBdKkHef750bGEnBWB7gBlJl3ESZB9yiBXqY8ryHxJ/KKf8ZwPevIRa7BCoHdBIB9SRtSVnmSXMJc7K6bZYqHlG1bbiJjntVuBGQoCOCohzG50Meg/PnVvcR38YMry4YM3dbouvsiQxHZA949N6pmK+k+FSTl+DKprIsJsCBEoOcmrbZtC8ZCqHP+GcULFvEG+98N7epi2hvvL3mPI7UW+i3KtHaZhiNrdgabQbbVcI5+6Y9W8qfMNhMYmKZzaw3Y3AFawzyNvvABI5cxXTiG7h9JsfWMPh7SyGUxMncwAwjc0MUb2kh5vP6fZG/bgBcc+7TE5QxOjXdtAmJiWEnp7hVVZHwbcc6je7IDmVkNt4b1b9xrVvLki4DZVFAvbQVA9ulHMs2slHaybTysKyFS8xEkCtcbWk+0sOpMgH9o9e3RJXEr3sMYW69y20CXWCdp9oRNLKYiJIHM8qYc2uNctMLhdtJ1KOW/KgVs245MD6yKTOPaWnSElmTkLmcU0seWoQa4V0vkTtyrMNa1MBMTSE5aLWUftZOkCQx89UfKNqyi2FRNGVZOou27zXe6AoHc22JO5nbn4UYzPgl79xrqYhAHgrKEjkBzB8q3y3JiPZukT02IPqDTJl1prSEMO7zMco/aUdI8P7LHAFVHI6M233LsvClprdlbqm52XLvFRMe0ApG/r40wZb2K/ZoApXaIjz99Q8vvGShM7Ag+IPI1Kv2UPeYAjk3p4+UePhUQnKLKvjQniDhq3i7YUkq6HVauD2rbf8lPVevwI2sZe6EhLzhegJmPj0qRZQq6l3Y78yTHIjlyoS1WEp4XJcQgK3LZJG2pO8rfvL1A8iJG/rStn2XaG1Q1tvGCv41dLW58vypczTMb1htNxFdTyYSAR6b7+VYZY2syujp5HvNCiVV+WNdLCCpHjH5cqf8Ah7LmuAMojsrkGNtQKifXS0/E1uuYYYnUcOoPjoX8aZ+GShw6uiBFcswUCBuxPz5++igc28G1eoMjBZbSSspVkuY5HB1a0aG2MFQJpj4QdRbO24O/kf8A+UdYrq7yDURBaARA6TzIra1gbayVULO50iJ84Fa9yzzz+YOO36Ckr8ZWz9nfttpZToI2gqxnr1BA+NCeEcwZrt+ySCGQ3P8AUrKSfn8hU76Urd23hNdsKUR1a7sdQEwCoG3tET5UkcD8RWLV1num5rKlERbZbVqiSW6chTmG2UuBK141TSBjr8KTNn+LtrmhtkFr12xbtIJAADBpPrPyo3fwYvj6peUtZVU29mT4hgZ+dLXF+AH+K4fEQ40GzqfWOzCydmXmp35narCssCB3h8QaGW6afRdCEttw9UPw3D9mws4e0FcWxbU6iTp1FtMkwd96U04dW210MI1lSyncyCWIkevTwqw5kRv7j/Wgy4S721xio0FwUJaTGlQduh2PxrNK54rb3z7loYG0QeyV854f7eymj7MK7kr7EzEAxvyn41UHE3EN0m9hZPZhtO7EzpbzHlX0qSdy4ChW2MjcRs1U1Y4QwZv3MRine8XuuwtJ3UgsSAzDvN5xp/Vj6CdBLOWeWw47KrMOOdPNnifFWLFqLdpl0DSTqO0RuPGnXNreU4lRYuWFsBRCPaTQ6epC7r1hgRO/nQ3M+GimGHYnt7KLtcWCYH7QBPLxG3pUheCaBQajTyRtDnNwkfM+OMZeU2yUVWEHQkGPUkxS2LLHejF+2EKuYKtMGRtHWpOUdk86mRQPEgSfKaNzT1KQD6ICuDY1anF9q/8A4Vlq2e0nSursw0x2X3tPSYqHwzlmExN7s2vKIUt3SGOxA/OrYwtyxaREDmEXSOnLbcxzqAAKsuOAqa4Yv3MuLX71lzfu22FkuY0CSrMVImZA8Nh50uNlLOWZjeZmJZjHMnvEnb31e+PuYG9c7RnJKoycyFgsJjaG3AEgmKTuLMQtu6OwuoismoF5ZtXftkg79J2j8BFhz3YjYD6k/ZHsaz8ZIPuQC5nWIbBLgxY+z0BJ0vqIXu85iemwoNlnD2HYXTfJtdkJMtHjsZ67etNGU4PEYslMPeR2trqICANGoEkFyAe8F60Nz/gDMHDMLRuszKx3tgyJE7OVjfxqnPeCRIGj8/3U2sr+3aWcTnFu2Ht4RGhxpa5dOto8LYOyDb2udAAviQPmf799NY+jjMuuHC/xXrQ/51n/AMd4zr9WX+LE2v1pBlb1KIMd2SnWBo3HOmW7wRiFMG5hv9N7V/KKhYzhu7b6q/8ABJ/KgE8d1uR+U/shXaE7kkn1rK6HCONirfA/pWU3d6pau3Agr6Ucw9yI8D/e1AsqYHlt5UwYZAw/sU9LBUmygWCOQ5eU8x6cvhUu04Jg8jsR61DYbedSLFoll8Jn5VYVWQiWVMdABMlO6T4xtPwqXicPqqJgbRVm2MHeiK8qWcFEOFrgiVEEyBy8R5eYqW9pXWCAw8CJqE7aZY7KBJJ2AA3JJ6Cu1gh1Do0zyZTIP5EUJzyiGOEm8S421hGKvl2IudVayNdth594aT4iPjTdkZH1ayQnZgoraP2ZE6fdMVtie+pS5KzyZTAnxnofI13VdKqJ5ACfHaJoaA4FIy9xHtOJW3ryrQSJHwrYg1wx2L0CAJb5DzP6VCaGVQFml5jmR7TI41B1KlfEEQfTnS1k/B+DsgAWgzD77El/iIA9wFE7csdzuef99K63jpE0rzXdOE4Qt68rXF5Jh7r9o1tGuFQhLCZWICkTBHPal/M8qt2mUf4bh3t7DUtuzI8gCsj4RXbGZjftkObTBAdM+Oowukczv8Jqbl2bi+CBIIMEHY+8HcVXmnF2miAAEtopcxeVgG44weFS2FDBgkkbEwwBCg7cxtXLJeHnwgV7Z7Q3iCRd+0VBpLdwE9zc7+QFN2MKCw6yQpUiJ372xFJnF2cth0sqWLM7WrbqBEAWnugRz1E9mT5ACOc6g4bbWExOLgKpRs84nuLaAdFS4dils6hz2E9Ty5fOlzKcEzEvccySYUH5k/pR3LsqDh8RfbQi/e2nfmE8T50Fw+LQXWCFhbJOnVBMdJPjWSU4ten0GmDAR1H8+KmJliKSYkdf18zU/Lbdy2xNtyuoASCdh4Acp/DetEYbgb7dKYMiy8BQz7KPifIDxrOCBkrTNLtZ7SU84+jK1eV76P2BG5GkdkT4BRBUn93bypf/APje5cYJh3S4yqDc3jTPKBEgHfc1b2cYZ20lhC/dQcl9fFjXDLcOtty4AlgFZusAkrJ8AWb4+tKHiTWziJ4oHquFNp2uZvZz2Cq3Lvo+zHD3RcSyWK7bMoncciW5UxjKMyAAGDIjl9pb8o+90Kg/Hxp+t53ZK6hdUjUV2M7r7XLw5k8gNztXLBcRWbzlbbawCRqEFCRvAIPr5GNia7QcAKIBWBu9tlprv9EkHI8aAJwlzrtKsomBswfwUDp7zvXK216wlq1dwtxrmu6VUIGbSGt3NtzsN/HnV04J5tr6Uj/SZm5sXcMF9p1uDdSRp1Wyw1SNBJC7kxtQO2PaWObg9rRmRznA4sX2HOT8T+qWuCseMRisSyDswMN7JMAEMoJEeO3wrkt9msrB7xtiDPUrzmo/0bXS+KxbLJ1WHPKDu67xO3pNcMPeK27e3/jX+UVy/FNOyMs2joOfRa9E8kuBPVbMtwAww6wCdXOT7REmCR/t89oVx3MxcXxO5PJQIG0RO5/iqccUCOXzqHKGRp+ZpOnmiz5o+AH1TJ3S/wDHXrf2XBJ6meZn8PlUTMVOkQYgk/IVNN0AxvXC4guErq0lQDymZn9KGMF8vshQvDRbjSXdRO8zXtFHymT7fy/rWV0jG7ssm8f5J7yyyBud6Y8OAf6UpYG9PWmHDYkAAVupYbR21ZXz+NTrIAoThrxojafcVSNENE10W1UXt967BpNCQoED4/vacG6Ke9eZbA//ACGG/wDQPTJlOFFqzbQCNKjbz5n50n8RntswweHiQuq83x0D5dpTyrUt3IHYfP8A8CMfh95+X8K2ikP6TMfot2nU7W76gxy2BJHxFPhqnc0xn1nLcTcnlimYehuyB8GFUSQQfUKiLBHorbFzUnqJ+IqCyiOVcOGcTrwthvG0hP8AtE0Nx2aEEgDkY+BigmwnQN3KW7Bd6A8S49jbKWydTbSPuz19fCvTjy/50RsLbVBME8yfOs13gLc0NZnlV9ZxlvD4d7eKbENvNs2jqJPMrcDnQwBCkE78xOwoRheLjbvI2sEE9/7Mq46Q5Eqw5byT6VYOIy84hu5bBH7RhV9Z6+6aG4j6PQ5DvdVN9wiknf8AeMb+6mtD3N21aomBr990e3KJ2OIAt9FaCl1RcRuYmd1PSdp9GrbNMOtu/cvqBda663F1AMEi0LQ0g7yYbfz8qF2spTC3T2TO8JJTukuswU0wEM+fly50uYjiW2NT4azf7aIuFkUKVWe6VN1tMEkyvsyZBG1WA9mHJhdA5wczNIvxPgzee3bS4GKLLoNlUsekDdo6c45TNCsPk3eCvuTI2giJifdt570Q4VzCzeOkNF0gsyN/mRI1C6nUSRv5yKbPq4Yd4dZG5J5ePX+5rkavVhpo4d2W3z6bTDYQrL8pVXlSxUCO9p9qekD128x1mjV6wwidgOUdP61ItKF8vAeHp515iLwIg1ie2WZhLjRWXeb7qSXW4gDGGGw2Py8aGXLoUkH3itMJjYcie+BsPEdYqJxLdGgXlPPZhI2nl6mrk0ztTGJD+Ic+o/dFHHtft6FLGe4GHd0UHUjgbgMGZgZkxI2IJmRI8dodm5dL2mFsW1tKisNQXtNBJHLw861x+N1qQd1OxHPbxHMSCB/cUMS84EzCKdoPu98cttpnwr1Ph+ldJC3zMH5joVzddrv6aQtaNw9Oh6j1+ituw1y5bBD6QUXSA7SDA8Bt15c5pE+kHDPcu2bRhQEuOo1SVU3EhJJC7e/yotgM1+wtjUQdI3ETy8xFcM0yc40LdW9cRlZbPdE91mGpjBB21A9BtWx2kLLcDRXNh8SEhDC3H7LnwBlQtXL/AHpJw7+J+8p6CPgTQqw32VrbnbTx/ZFFeDclfC43F27ksDhXKPHtrqXvRJ36EeIoKbFpktSoLdkm/X2RXF8SYW7A927nPw9V1oJQ4uLW0F2RdO8etRruIgyK5PhlXkpj+Jh+BFR2tL4uB4C4+3xaue1rO/6fdOLnLtcYlv6f0qAXIa4QQO6m55e09bPbA+/c/wB5/MmouYKxVwh70JvPm1btE0eaK9Vm1JJYbXT6w3ivwNZQLsL/AO18xWV2L9Fz6KecuxEkUw4S7vSVld6DTHgMRvTChCccLdqbZub0Cwl2idi5Q0jcUYVt6li5Qu1dqUj0JCgKAZDc7XN8U8gi0qW18oUBh8XNPlu541W/0d3dd/HXdu9faD4jUY/CnxHpVW4n1+WPomuwAPT55+qlY279m/8ACfwql+HN8sx1vqpJ+Cg/8atnMbum2xJjl+IFU5w/ie7maczDQP8A9gpMh5HuP6omi8+/5KyeAcRqwFjyUr8GI/KuWKye49x2lAhYkSSTvvyA/OgH0bZqPqCCeTOP/Yn86c7OL1WwfKnuYHHKBriwYQf/AKcZv/MAPJCP+VSTkiW0BLtcMjY7L/t6+81t9e0nnIoTxVnXZ2T2fNio35CXCT8DVtgaDgKjO8irTCjgKTMARJ/BRQrE5lMHpBPymgrY7QVtk80+YMVDOI+zMnksflTttJVqBnWdkX7TKYUBkf8A1kEN7ioHoTXQXBbftYkHe4o5n98fvDqOv4iL1hLh3G3I+YOxqBgswYnS/eZeQg6SBEXCY72oQY89/CglhbIC13BTYZnMNjp8k25dw1YS9axWHuOqblgp712dyGZp5nnM8toNMtrHAkjkenpSTl115JtnVJOpZA3ABMLzmD8jXtzM5gg+c15vWaeVso35A4P3Xe0UccrTt56jt+SdLuL8KiXMVPM/3+dA8JmofYiD4eI/P09K7Ne6zt/SaYyJaPJ2mitszJI1KYddwQfDp+f9mknijPnLKvMtqMKDC8pI/GamZ3xQA2i3BC8zHX08jS9jMWlwi7cvNZIlFYWQymYJBgg+HIHnXQh0pA3FYdR4hsPlM/M9vQfVD7OcNbZTMjfY+YPX31P/AOpFYQbSxy25wDsAeh6TQFMaUIW3elT5EASd5B9AaL/4cwS4DDMx9pHSCBJiJBHe8h08K6HnO7rkNjBKsrgLDW7+HZrgBKMqjU+kAaQf2gKXuIuIrmFxN5MPd0WtewRiV5ASCDB+dB8Nk94qsqF2HtOg6eBaflU2zjXwg7M3bMHvQ1suu+3MgeFay8H/AHZ7JDdOWjdtx3pH+COKO1xDnEXJZsNdS2YMmIuFduWwY7+dQgoKWyI/yk/kFdcjzgE3TpwpbsbveRSrez1HVaApmVwKgFpWARR7XgB0IrjeJxOcW16rbpHgbkYjwkeh2ry7iFX22Hvili/n107FCgn7u3umaG3MapmQfn+YrPF4feZD8E1+p/xHxTRdxqHcCR40PXEi6twiR7I+En86F28zULHUVMygTbeD94fhWrS6cRvJ+CVqZA5gr810UHxNeVv2Xp/furK3Usa6YK9Bpgy/Eikm3ioqSmZsOVQOBU2lWdhsYKJ2saKqe3nF0chRDD8TOvtJPoaYAqKtJcbXexma/eaKra1xcnWR6ipacR2j1menKr2gqrpGPoox4Fm6dQMuT5+0/wCtWBbx61RnBOeLhrdxG2Ibr6t+opqt8Zp4E+lKjjJF+p+adNI0O/IfIJ24oxxaxotiWZ1AHvmflSbknATpcvXbt9Qt6ZRFk7kn2m26noanZZnf1h9I7oCkyYnmByo1bube2fl+lQwC8oPOxhaZRwzhcNbFu2Hgcy1xpJ8TBifQAUSS8ltQuwUCNz+ZriuF7pbST6ksT6CTUHA5ijYgWBh76ypbtmtRa2g6Z8fXqIqeyFVuIwuhsO5AUd1mgP8AcHmW5RXmbcHvetsExFvUvipI5giSDI3Hgak5n2kaLJKk/wDk2OnfeANy3QTtXJMXpY94Fo8tR5bnyrDqteIXhte/0HdPi05e0klBs34al9V7F2rLAeyAzSJnus2kEzO1RrWGwoJtm9cucjJIVevPSJQbcyTNHswsm9pOt1KnVAOx2I7wncc9qBZocVZlrai/aO7IAi3B/DIKkctoB570oeIskB2u+nzTWQsZW4X/AD3LW5ctrtasp4/acuXnLHbkRI3pezzFhv8AN0SOiLpIMTGs7kwP2Y8AKLZffw2MBCoFursbLnRdB23g8/VZFGcpye3Z74wwW9+2xa/8G5qY8AKzTa0xnufh9ePitzRHVBo/n5IZwZlV8fai32K9O0LMzbfs7FR5n4daUM1sYnC3rnb237JmJFyNSiTM6hIUb8jvVpYfDXbylmuwuo7WyDAnkfBvjFb3MELZPZysjvCCx8zJPp/ZrJ/9B/mFszhXuND/ALAfQqD+0/zI/wAXp19+VWNm6QZHuNdMdnkgaenMcwfGrBxHC2Fv2ypUKSCNSEW2/wDXafdVfZx9G1y2x+rYjUByW4NJ97LIPwFaNB4hpS8l/Tvx707xDVSzMDYhR69/d91DxeY4d1IumPA6N/6134OzXC2MTK2lurGlrjkgweYCle703HSlnNclxdkRdstH7QGofFeXvoXhbTMe6rH+EE7+6u9/Utk/DkLzw05j5NFXNl+Z5dj8Rft3rIKKxC6dhCgee/WDANVfn31NrhNhCok7r3VA5AKpOqfEn51ws5TdYgmB6mDU9cnQqxMbcwNvzNF5bnDhQSNB5RV8627qdBzMdPCo97LbuKHaAKQO7ExyPn617cKj2UAPi3ePwO3yr3B5ndTuwG0uH357CI8h1qotE2J24gLp6zxNk8XlR2eOf2UvhnJNFy+byd5MO7JvMau5MAxymozAQB5D8KM5Jimf627zPYEAeAkmB5UOuoJ6ch+FK1jMhYtO/m1Bu2Qwgj39aGYnBkchI9N6MugrRorMxxZjomuaCgDYZdPKvMLaXSSQOf5UVvopoebekEef5U5jrKXIMYWA+bf7j+tZXMVlHaFDbV6PGpf1zSYgGhldbdotyBY+QJ/CgBIV0ETGYnwA99c2xs82+AraxkV9vuR/EwHyBJ+VHcu4IZoNy8F/dRZPpqMQf9Jpm56H2Ql/66ByrDmhHl76sfL+CcIoGq2107buzT/tTSI9x99MuXcNYe2SEt2bfmFDt4wTtHT73uFX7Sr2SqTt455mTBkA9DETB69Km2MU3ifiavHMVwvZaMUbb2f/ALhCgeYO2k+h2qqeJMnw1khsLi7d9GJ7imXQdAWEhx0nY7cqOMm+ULqrhaZPnLWH1xqkaYPqD+VWFYzIMiuOTAMPeJqor5gV3w/Et1FFsRpXoY8ZjluKe6UA0UryjVtVk43iy3hx/mHV4Id/Q9PdQVvpYv6wtu0tySAA2xM7AAiI+FKX/UOrnat+fcFMeWizesqxtrqIJbuiNiR+VKcd/BVt9nkKzmzNRbUXdNu4yy6qdQXaWCkCT1Ex41Fu5rhuRJI/ZKgeWwcj4RVTZzdGGtyjMtxvZCkqFA6jTHLaKWP8Yv8AS9cE8+8RXKPhkG4ulc5x56D+UtQnkIpgACv65muHtrIRz+6GA/5R8K7YfEJcRWPaIW3jZoEkCTp5bE++qQyi3jm7O5bu3gjvGoXDHtQxMmPj4Va2FyjMAg0Y9nAHsxacH0PdIpp02jAotPx/ZSNupc69wpbZtwnh8RcQOC7sCVZYWArKCSRG/fkc/YNS7XBNuwkXMTdeTsReuiAPLURSVmBx966LF8j7Bg4BTSH0y41EGSO8RtEwKsrCXzcsgwwldjpt2unTUWNZpIG7DHGcHj0WuIPJ3O6IDe4J0XRcS5iLLMom4lxyJjrMhh5EGvDjMZYIW52eKQxup7G6SASZgaGM+S028NZj22GGohntsyNDBhKHbcbE6SvLxre8JI1Fo8AY5+QifeKE+HOeBTrHqPrYKH+oa0ncPgkg8Z4MNF03MO/Vb1o7f6klY2/DpMy81LYjs72APazKM1rvjxGojZffHSj/AGNkMO1t27h+6z2lJ25GdETy8K9xvEy2n0sPsSAAywAD4SPZ6QD7pqQ6FsEwmrvY5BtC93nN2NP0KD5dk2O2Nx0A6hu8R70Gk/Gpv/TVq4s3Ap39tNh6EiSKIX82RShLFg2y3Bsy+T9Pf+FcGu3XaVAtXA25ju3BMcgeZ858xWm2CTzGNAPoKRtgcGbXuJHqf4Us5vwEVE2bmoxOhoDH+Bhs3ptSRfwjLI8yCPMHl61b5sEzrZt+9pkKFaPuk6ZHrUXE5TYZg95FLTGpkAn+IrqDe+tkWscPxrJLoGuP9tIWTaEtljp1a+Z3IGleXxNAsVc+2dx94k/EzNWjjMswj90WBIMEp3CNp1Agww5cxSLmGW6G2IYQeQPKTMmI+BrU3URy3hZHaaaAjIrutsqvhrWI237OPjND76ia9ym8BbxEfsgfzVyuNvSJ2hppqfC8vFuWrIOhI/vzqO0+PyrtqiuDvSExcLrHwHuND8VcifX8hU249Drzc/X8qg5UPC4i8K8rX3VlS1KQ8UUyjNDbIVj3D48h/ShQr01AaUItOgz/AA9szOr0Gr3DaKy59ILgQlqfDW3L3D9aSglbraoi8qgwJlxXHuLf2SiearJ92okfKoOJ4mxt0Q194/dhJ9SgBND1tCpNpQKgsqYCh27Jcknc9Sdz8TRXB2SoqLgjDMP750RR6bEAMpchNUuWLU6ffQoDc0avP3TQe227n1qpiLwriusrMONqJYfPrllOzUL6kb7mfGuOUKCDO9csfsxpd0MI6B5UfG4x7zanMnkP6VG012mu1p1igRK0voxg4CDpMXLmzCR0O9OWWX0ZB/lnbrb0H5bVUXB/F64RGtOjFC2sMu5EwCCDz5A0yZbxum8YhSs7BwUInodQI+dJeDa1adwFgmk6XsMgcuF7xjdXLfjy9KhYZUS4wNtADuGuud55wvqT0rlhOIbVwjvW4jdg6bn3HcVB4izRE03EeyXGx1uvI+E8t6GrCLeGyc4KZckxKW77opSLihwEtlVBXutvyJII/wBtHCwB5nfcADf5kVUlzj24LtpmuI6qwJVWMRuCQFWCYJgU13ONcHcAIvD/AFKw2PqK1RZFLLOBusZR+/da4CCsrPQnVE7GPEDeJ9JpdzDhh9RexeKNy7xMHyII3HkZFTbGfYdyNF5BtzDrM+kiidnH9QwPwjb300ghIDgeiV8NmWJwx7M4ZcQdp+rqygbdQ4CTHgRXfM+InsupdkAbbS+kqGEd3VuoblsWFMb44dTA+XqaiXsTaa09oC0bbElgYKmeYK8vP30gxWtDZ6z91BscR6kkFbRDftgqRzO0kePKo1zMluBikOGYHvAdn6hdIJ8enOvbWX4FBJa0N9gG7o/d0kmu2KtWWE27lsHw1KAfhyNWIGjnKj9U8im4UFddxu8+ocwqjTbHok7nzM1DzXLyTux8dj67UYw95Y2I+VRcdu0hhEU4Y4wspJ5OUt2rDAXVgNMDzA3mZM1CxWFA8RRHihtNqV9qRy6+VKmEx9zqxHkefzq3DcbKJjtooKVdRo2NQXvmY2opZx4jvAavGuF9lPMD4UFUFZdZUIxHPeoF9ortjLYAJXb8KEXLpPOlkowu3a1lRw1eVStcxW1ZWVFFsBWyA1lZUUXZak2FB5zFZWUQVLW0Qtz1H9/hU9XkisrKsKiFlrDs8hRJj++dCDaZNQYQetZWUsuO+k0NGzcpGBaBtXLEySTXlZVoVxIrU15WVFSwCp+XYXWree3517WVbeVFzvq9s6AY67Voqs5mOkdKysqKFb4uwwUEmfdFdlnSBPSvKyrVAodc9rcDnU+/mJKkLqX3+Y/Ka9rKq1ahPfdhuzH1YmtsPYJMKASaysqWoFPs5VdBAGmD1nb8JopgcuZTuy+ok/pWVlMCPYEWfE3FEE7ctuVd8PmTDaZFZWUY4SHiivM7xRZAi7sT8I360tYl29kjf++orKypuIwgDBdoe96Cev5VqcW3QmvaykkpyiXbhY7ma5NWVlCrWKKysrKii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9948" name="Picture 12" descr="http://media.impacto.mx/imagenes/large/4ff6c39bb67733390b008e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4437112"/>
            <a:ext cx="5256584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Tema 1: Relaciones </a:t>
            </a:r>
            <a:r>
              <a:rPr lang="es-ES" dirty="0" err="1" smtClean="0"/>
              <a:t>estequiométricas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Introducción a la naturaleza corpuscular de la materia y al cambio químico</a:t>
            </a:r>
          </a:p>
          <a:p>
            <a:r>
              <a:rPr lang="es-ES" dirty="0" smtClean="0"/>
              <a:t>El concepto de mol</a:t>
            </a:r>
          </a:p>
          <a:p>
            <a:r>
              <a:rPr lang="es-ES" dirty="0" smtClean="0"/>
              <a:t>Masas y volúmenes reaccionantes</a:t>
            </a:r>
            <a:endParaRPr lang="es-ES" dirty="0"/>
          </a:p>
        </p:txBody>
      </p:sp>
      <p:pic>
        <p:nvPicPr>
          <p:cNvPr id="12290" name="Picture 2" descr="http://ejemplosde.com.mx/wp-content/uploads/2014/11/cambio-quimi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933056"/>
            <a:ext cx="2133600" cy="2247901"/>
          </a:xfrm>
          <a:prstGeom prst="rect">
            <a:avLst/>
          </a:prstGeom>
          <a:noFill/>
        </p:spPr>
      </p:pic>
      <p:pic>
        <p:nvPicPr>
          <p:cNvPr id="12292" name="Picture 4" descr="https://encrypted-tbn0.gstatic.com/images?q=tbn:ANd9GcR9O8OS6z8X_S7KWwOSuoNnh-leLTH6A-n5r41erhArFjyiWEx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221088"/>
            <a:ext cx="2619375" cy="1743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Tema 2: Estructura atómica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El átomo nuclear</a:t>
            </a:r>
          </a:p>
          <a:p>
            <a:r>
              <a:rPr lang="es-ES" dirty="0" smtClean="0"/>
              <a:t>Configuración electrónica</a:t>
            </a:r>
            <a:endParaRPr lang="es-ES" dirty="0"/>
          </a:p>
        </p:txBody>
      </p:sp>
      <p:pic>
        <p:nvPicPr>
          <p:cNvPr id="10242" name="Picture 2" descr="http://blog.cancaonova.com/felipeaquino/files/2015/04/A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780928"/>
            <a:ext cx="6096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Tema 3: Periodicidad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Tabla periódica</a:t>
            </a:r>
          </a:p>
          <a:p>
            <a:r>
              <a:rPr lang="es-ES" dirty="0" smtClean="0"/>
              <a:t>Tendencias periódicas</a:t>
            </a:r>
            <a:endParaRPr lang="es-ES" dirty="0"/>
          </a:p>
        </p:txBody>
      </p:sp>
      <p:pic>
        <p:nvPicPr>
          <p:cNvPr id="9218" name="Picture 2" descr="http://www.ptable.com/Images/tabla%20peri%C3%B3dic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852936"/>
            <a:ext cx="7704856" cy="3699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Tema 4: Enlace químico y estructura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Enlace iónico y estructura</a:t>
            </a:r>
          </a:p>
          <a:p>
            <a:r>
              <a:rPr lang="es-ES" dirty="0" smtClean="0"/>
              <a:t>Enlace covalente</a:t>
            </a:r>
          </a:p>
          <a:p>
            <a:r>
              <a:rPr lang="es-ES" dirty="0" smtClean="0"/>
              <a:t>Estructuras covalentes</a:t>
            </a:r>
          </a:p>
          <a:p>
            <a:r>
              <a:rPr lang="es-ES" dirty="0" smtClean="0"/>
              <a:t>Fuerzas intermoleculares</a:t>
            </a:r>
          </a:p>
          <a:p>
            <a:r>
              <a:rPr lang="es-ES" dirty="0" smtClean="0"/>
              <a:t>Enlace metálico</a:t>
            </a:r>
            <a:endParaRPr lang="es-ES" dirty="0"/>
          </a:p>
        </p:txBody>
      </p:sp>
      <p:pic>
        <p:nvPicPr>
          <p:cNvPr id="10242" name="Picture 2" descr="http://www.educarchile.cl/UserFiles/P0001/Image/Mod_2_contenidos_estudiantes_ciencias_quimica/Quimica_cambio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628800"/>
            <a:ext cx="3238500" cy="2647951"/>
          </a:xfrm>
          <a:prstGeom prst="rect">
            <a:avLst/>
          </a:prstGeom>
          <a:noFill/>
        </p:spPr>
      </p:pic>
      <p:pic>
        <p:nvPicPr>
          <p:cNvPr id="10244" name="Picture 4" descr="http://cdn1.sbnation.com/entry_photo_images/3075390/hydrogen-bonding_large_la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4476750"/>
            <a:ext cx="2857500" cy="238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Tema 5: Energía/Termoquímica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Medición de variaciones de energía</a:t>
            </a:r>
          </a:p>
          <a:p>
            <a:r>
              <a:rPr lang="es-ES" dirty="0" smtClean="0"/>
              <a:t>Ley de </a:t>
            </a:r>
            <a:r>
              <a:rPr lang="es-ES" dirty="0" err="1" smtClean="0"/>
              <a:t>Hess</a:t>
            </a:r>
            <a:endParaRPr lang="es-ES" dirty="0" smtClean="0"/>
          </a:p>
          <a:p>
            <a:r>
              <a:rPr lang="es-ES" dirty="0" smtClean="0"/>
              <a:t>Entalpía de enlace</a:t>
            </a:r>
          </a:p>
          <a:p>
            <a:endParaRPr lang="es-ES" dirty="0"/>
          </a:p>
        </p:txBody>
      </p:sp>
      <p:pic>
        <p:nvPicPr>
          <p:cNvPr id="9218" name="Picture 2" descr="http://www.definicionabc.com/wp-content/uploads/Cambio-Qu%C3%ADmico-450x3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356992"/>
            <a:ext cx="4286250" cy="3171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Tema 6: Cinética química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Teoría de las colisiones y velocidad de reacción</a:t>
            </a:r>
            <a:endParaRPr lang="es-ES" dirty="0"/>
          </a:p>
        </p:txBody>
      </p:sp>
      <p:pic>
        <p:nvPicPr>
          <p:cNvPr id="8194" name="Picture 2" descr="http://201.175.21.229/~cinetica/wp-content/uploads/2014/11/11fc1e2c54be5d3f53d68cb4e6faee9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636912"/>
            <a:ext cx="4219575" cy="2828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Tema 7: Equilibrio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Equilibrio</a:t>
            </a:r>
          </a:p>
          <a:p>
            <a:endParaRPr lang="es-ES" dirty="0"/>
          </a:p>
        </p:txBody>
      </p:sp>
      <p:pic>
        <p:nvPicPr>
          <p:cNvPr id="7170" name="Picture 2" descr="http://ies.isidradeguzman.alcala.educa.madrid.org/departamentos/fisica/temas/equilibrio/imagenes/equilibri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36912"/>
            <a:ext cx="3648075" cy="2733676"/>
          </a:xfrm>
          <a:prstGeom prst="rect">
            <a:avLst/>
          </a:prstGeom>
          <a:noFill/>
        </p:spPr>
      </p:pic>
      <p:pic>
        <p:nvPicPr>
          <p:cNvPr id="7172" name="Picture 4" descr="http://www.recursosvirtualesqca.hol.es/06Quimica/capitulos/Capitulo%20VII_archivos/image0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780928"/>
            <a:ext cx="3276600" cy="2562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rmedio">
  <a:themeElements>
    <a:clrScheme name="Intermedi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Intermedi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Intermedi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115</TotalTime>
  <Words>345</Words>
  <Application>Microsoft Office PowerPoint</Application>
  <PresentationFormat>Presentación en pantalla (4:3)</PresentationFormat>
  <Paragraphs>101</Paragraphs>
  <Slides>22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Intermedio</vt:lpstr>
      <vt:lpstr>QUIMICA</vt:lpstr>
      <vt:lpstr>Contenidos del Programa de estudios</vt:lpstr>
      <vt:lpstr>Tema 1: Relaciones estequiométricas</vt:lpstr>
      <vt:lpstr>Tema 2: Estructura atómica</vt:lpstr>
      <vt:lpstr>Tema 3: Periodicidad</vt:lpstr>
      <vt:lpstr>Tema 4: Enlace químico y estructura</vt:lpstr>
      <vt:lpstr>Tema 5: Energía/Termoquímica</vt:lpstr>
      <vt:lpstr>Tema 6: Cinética química</vt:lpstr>
      <vt:lpstr>Tema 7: Equilibrio</vt:lpstr>
      <vt:lpstr>Tema 8: Ácidos y bases</vt:lpstr>
      <vt:lpstr>Tema 9: Procesos rédox</vt:lpstr>
      <vt:lpstr>Tema 10: Química orgánica</vt:lpstr>
      <vt:lpstr>Tema 11: Medición y procesamiento de datos</vt:lpstr>
      <vt:lpstr>Contenidos del Programa de estudios</vt:lpstr>
      <vt:lpstr>OPCIÓN A: MATERIALES</vt:lpstr>
      <vt:lpstr>OPCIÓN A: MATERIALES</vt:lpstr>
      <vt:lpstr>OPCIÓN B: BIOQUÍMICA</vt:lpstr>
      <vt:lpstr>OPCIÓN B: BIOQUÍMICA</vt:lpstr>
      <vt:lpstr>OPCIÓN C: ENERGÍA</vt:lpstr>
      <vt:lpstr>OPCIÓN C: ENERGÍA</vt:lpstr>
      <vt:lpstr>OPCIÓN D: QUÍMICA MEDICINAL</vt:lpstr>
      <vt:lpstr>OPCIÓN D: QUÍMICA MEDICINAL</vt:lpstr>
    </vt:vector>
  </TitlesOfParts>
  <Company>..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QUIMICA</dc:title>
  <dc:creator>.</dc:creator>
  <cp:lastModifiedBy>Milagros Madiedo</cp:lastModifiedBy>
  <cp:revision>13</cp:revision>
  <dcterms:created xsi:type="dcterms:W3CDTF">2015-09-15T16:06:28Z</dcterms:created>
  <dcterms:modified xsi:type="dcterms:W3CDTF">2015-09-16T11:13:15Z</dcterms:modified>
</cp:coreProperties>
</file>