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5"/>
  </p:notesMasterIdLst>
  <p:sldIdLst>
    <p:sldId id="256" r:id="rId2"/>
    <p:sldId id="257" r:id="rId3"/>
    <p:sldId id="258" r:id="rId4"/>
    <p:sldId id="259" r:id="rId5"/>
    <p:sldId id="260" r:id="rId6"/>
    <p:sldId id="262" r:id="rId7"/>
    <p:sldId id="263" r:id="rId8"/>
    <p:sldId id="264" r:id="rId9"/>
    <p:sldId id="261" r:id="rId10"/>
    <p:sldId id="265" r:id="rId11"/>
    <p:sldId id="266" r:id="rId12"/>
    <p:sldId id="267" r:id="rId13"/>
    <p:sldId id="268"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5E69EF-3C91-4BB2-917B-CE64A3E08AD7}" type="datetimeFigureOut">
              <a:rPr lang="es-ES" smtClean="0"/>
              <a:t>14/09/2015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EF9ABB-C06B-455C-A2E6-6DA0ED84B11A}"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95F799E5-4166-4163-8E3D-C794E05579C1}" type="datetime1">
              <a:rPr lang="es-ES" smtClean="0"/>
              <a:t>14/09/2015</a:t>
            </a:fld>
            <a:endParaRPr lang="es-ES"/>
          </a:p>
        </p:txBody>
      </p:sp>
      <p:sp>
        <p:nvSpPr>
          <p:cNvPr id="17" name="16 Marcador de pie de página"/>
          <p:cNvSpPr>
            <a:spLocks noGrp="1"/>
          </p:cNvSpPr>
          <p:nvPr>
            <p:ph type="ftr" sz="quarter" idx="11"/>
          </p:nvPr>
        </p:nvSpPr>
        <p:spPr/>
        <p:txBody>
          <a:bodyPr/>
          <a:lstStyle/>
          <a:p>
            <a:r>
              <a:rPr lang="es-ES" smtClean="0"/>
              <a:t>PROFESOR: LUIS RIESTRA/IES JOVELLANOS. GIJÓN</a:t>
            </a:r>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2FADFE-3B8F-471C-ABF0-DBC7717ECBBC}" type="slidenum">
              <a:rPr lang="es-ES" smtClean="0"/>
              <a:pPr/>
              <a:t>‹Nº›</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8E6FD6A-73D7-44AE-BB39-33C17ECA621A}" type="datetime1">
              <a:rPr lang="es-ES" smtClean="0"/>
              <a:t>14/09/2015</a:t>
            </a:fld>
            <a:endParaRPr lang="es-ES"/>
          </a:p>
        </p:txBody>
      </p:sp>
      <p:sp>
        <p:nvSpPr>
          <p:cNvPr id="5" name="4 Marcador de pie de página"/>
          <p:cNvSpPr>
            <a:spLocks noGrp="1"/>
          </p:cNvSpPr>
          <p:nvPr>
            <p:ph type="ftr" sz="quarter" idx="11"/>
          </p:nvPr>
        </p:nvSpPr>
        <p:spPr/>
        <p:txBody>
          <a:bodyPr/>
          <a:lstStyle/>
          <a:p>
            <a:r>
              <a:rPr lang="es-ES" smtClean="0"/>
              <a:t>PROFESOR: LUIS RIESTRA/IES JOVELLANOS. GIJÓN</a:t>
            </a:r>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132FADFE-3B8F-471C-ABF0-DBC7717ECBBC}" type="slidenum">
              <a:rPr lang="es-ES" smtClean="0"/>
              <a:pPr/>
              <a:t>‹Nº›</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24D304B-6B47-4F2A-8E71-FCC3AC6A58B6}" type="datetime1">
              <a:rPr lang="es-ES" smtClean="0"/>
              <a:t>14/09/2015</a:t>
            </a:fld>
            <a:endParaRPr lang="es-ES"/>
          </a:p>
        </p:txBody>
      </p:sp>
      <p:sp>
        <p:nvSpPr>
          <p:cNvPr id="5" name="4 Marcador de pie de página"/>
          <p:cNvSpPr>
            <a:spLocks noGrp="1"/>
          </p:cNvSpPr>
          <p:nvPr>
            <p:ph type="ftr" sz="quarter" idx="11"/>
          </p:nvPr>
        </p:nvSpPr>
        <p:spPr/>
        <p:txBody>
          <a:bodyPr/>
          <a:lstStyle/>
          <a:p>
            <a:r>
              <a:rPr lang="es-ES" smtClean="0"/>
              <a:t>PROFESOR: LUIS RIESTRA/IES JOVELLANOS. GIJÓN</a:t>
            </a:r>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7813"/>
            <a:ext cx="8229600" cy="58531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2 Marcador de fecha"/>
          <p:cNvSpPr>
            <a:spLocks noGrp="1"/>
          </p:cNvSpPr>
          <p:nvPr>
            <p:ph type="dt" sz="half" idx="10"/>
          </p:nvPr>
        </p:nvSpPr>
        <p:spPr>
          <a:xfrm>
            <a:off x="457200" y="6248400"/>
            <a:ext cx="2133600" cy="457200"/>
          </a:xfrm>
        </p:spPr>
        <p:txBody>
          <a:bodyPr/>
          <a:lstStyle>
            <a:lvl1pPr>
              <a:defRPr/>
            </a:lvl1pPr>
          </a:lstStyle>
          <a:p>
            <a:pPr>
              <a:defRPr/>
            </a:pPr>
            <a:fld id="{238591F6-AEF0-45DB-9F0F-2D4019D51190}" type="datetime1">
              <a:rPr lang="es-ES" smtClean="0"/>
              <a:t>14/09/2015</a:t>
            </a:fld>
            <a:endParaRPr lang="es-ES"/>
          </a:p>
        </p:txBody>
      </p:sp>
      <p:sp>
        <p:nvSpPr>
          <p:cNvPr id="4" name="3 Marcador de pie de página"/>
          <p:cNvSpPr>
            <a:spLocks noGrp="1"/>
          </p:cNvSpPr>
          <p:nvPr>
            <p:ph type="ftr" sz="quarter" idx="11"/>
          </p:nvPr>
        </p:nvSpPr>
        <p:spPr>
          <a:xfrm>
            <a:off x="3124200" y="6248400"/>
            <a:ext cx="2895600" cy="457200"/>
          </a:xfrm>
        </p:spPr>
        <p:txBody>
          <a:bodyPr/>
          <a:lstStyle>
            <a:lvl1pPr>
              <a:defRPr/>
            </a:lvl1pPr>
          </a:lstStyle>
          <a:p>
            <a:pPr>
              <a:defRPr/>
            </a:pPr>
            <a:r>
              <a:rPr lang="es-ES" smtClean="0"/>
              <a:t>PROFESOR: LUIS RIESTRA/IES JOVELLANOS. GIJÓN</a:t>
            </a:r>
            <a:endParaRPr lang="es-ES"/>
          </a:p>
        </p:txBody>
      </p:sp>
      <p:sp>
        <p:nvSpPr>
          <p:cNvPr id="5" name="4 Marcador de número de diapositiva"/>
          <p:cNvSpPr>
            <a:spLocks noGrp="1"/>
          </p:cNvSpPr>
          <p:nvPr>
            <p:ph type="sldNum" sz="quarter" idx="12"/>
          </p:nvPr>
        </p:nvSpPr>
        <p:spPr>
          <a:xfrm>
            <a:off x="6553200" y="6248400"/>
            <a:ext cx="2133600" cy="457200"/>
          </a:xfrm>
        </p:spPr>
        <p:txBody>
          <a:bodyPr/>
          <a:lstStyle>
            <a:lvl1pPr>
              <a:defRPr/>
            </a:lvl1pPr>
          </a:lstStyle>
          <a:p>
            <a:pPr>
              <a:defRPr/>
            </a:pPr>
            <a:fld id="{35681284-40A8-409C-A770-742B54A0D958}" type="slidenum">
              <a:rPr lang="es-ES"/>
              <a:pPr>
                <a:defRPr/>
              </a:pPr>
              <a:t>‹Nº›</a:t>
            </a:fld>
            <a:endParaRPr lang="es-E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9AC683C5-301B-45D5-83EB-9ED2300B6D90}" type="datetime1">
              <a:rPr lang="es-ES" smtClean="0"/>
              <a:t>14/09/2015</a:t>
            </a:fld>
            <a:endParaRPr lang="es-ES"/>
          </a:p>
        </p:txBody>
      </p:sp>
      <p:sp>
        <p:nvSpPr>
          <p:cNvPr id="5" name="4 Marcador de pie de página"/>
          <p:cNvSpPr>
            <a:spLocks noGrp="1"/>
          </p:cNvSpPr>
          <p:nvPr>
            <p:ph type="ftr" sz="quarter" idx="11"/>
          </p:nvPr>
        </p:nvSpPr>
        <p:spPr/>
        <p:txBody>
          <a:bodyPr/>
          <a:lstStyle/>
          <a:p>
            <a:r>
              <a:rPr lang="es-ES" smtClean="0"/>
              <a:t>PROFESOR: LUIS RIESTRA/IES JOVELLANOS. GIJÓN</a:t>
            </a:r>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132FADFE-3B8F-471C-ABF0-DBC7717ECBBC}" type="slidenum">
              <a:rPr lang="es-ES" smtClean="0"/>
              <a:pPr/>
              <a:t>‹Nº›</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r>
              <a:rPr lang="es-ES" smtClean="0"/>
              <a:t>PROFESOR: LUIS RIESTRA/IES JOVELLANOS. GIJÓN</a:t>
            </a:r>
            <a:endParaRPr lang="es-ES"/>
          </a:p>
        </p:txBody>
      </p:sp>
      <p:sp>
        <p:nvSpPr>
          <p:cNvPr id="4" name="3 Marcador de fecha"/>
          <p:cNvSpPr>
            <a:spLocks noGrp="1"/>
          </p:cNvSpPr>
          <p:nvPr>
            <p:ph type="dt" sz="half" idx="10"/>
          </p:nvPr>
        </p:nvSpPr>
        <p:spPr/>
        <p:txBody>
          <a:bodyPr/>
          <a:lstStyle/>
          <a:p>
            <a:fld id="{2AFE21B8-D691-4E7A-86AE-C318DE222760}" type="datetime1">
              <a:rPr lang="es-ES" smtClean="0"/>
              <a:t>14/09/2015</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2FADFE-3B8F-471C-ABF0-DBC7717ECBBC}" type="slidenum">
              <a:rPr lang="es-ES" smtClean="0"/>
              <a:pPr/>
              <a:t>‹Nº›</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E4326CF2-2114-4124-9FC1-BB2BE95A7AC1}" type="datetime1">
              <a:rPr lang="es-ES" smtClean="0"/>
              <a:t>14/09/2015</a:t>
            </a:fld>
            <a:endParaRPr lang="es-ES"/>
          </a:p>
        </p:txBody>
      </p:sp>
      <p:sp>
        <p:nvSpPr>
          <p:cNvPr id="6" name="5 Marcador de pie de página"/>
          <p:cNvSpPr>
            <a:spLocks noGrp="1"/>
          </p:cNvSpPr>
          <p:nvPr>
            <p:ph type="ftr" sz="quarter" idx="11"/>
          </p:nvPr>
        </p:nvSpPr>
        <p:spPr/>
        <p:txBody>
          <a:bodyPr/>
          <a:lstStyle/>
          <a:p>
            <a:r>
              <a:rPr lang="es-ES" smtClean="0"/>
              <a:t>PROFESOR: LUIS RIESTRA/IES JOVELLANOS. GIJÓN</a:t>
            </a:r>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12F4B271-E4A3-4C00-84E8-2A86FEA84C32}" type="datetime1">
              <a:rPr lang="es-ES" smtClean="0"/>
              <a:t>14/09/2015</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r>
              <a:rPr lang="es-ES" smtClean="0"/>
              <a:t>PROFESOR: LUIS RIESTRA/IES JOVELLANOS. GIJÓN</a:t>
            </a:r>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132FADFE-3B8F-471C-ABF0-DBC7717ECBBC}" type="slidenum">
              <a:rPr lang="es-ES" smtClean="0"/>
              <a:pPr/>
              <a:t>‹Nº›</a:t>
            </a:fld>
            <a:endParaRPr lang="es-ES"/>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0E4229F-45FB-4A51-B0EF-0AF0CEC7B7CA}" type="datetime1">
              <a:rPr lang="es-ES" smtClean="0"/>
              <a:t>14/09/2015</a:t>
            </a:fld>
            <a:endParaRPr lang="es-ES"/>
          </a:p>
        </p:txBody>
      </p:sp>
      <p:sp>
        <p:nvSpPr>
          <p:cNvPr id="4" name="3 Marcador de pie de página"/>
          <p:cNvSpPr>
            <a:spLocks noGrp="1"/>
          </p:cNvSpPr>
          <p:nvPr>
            <p:ph type="ftr" sz="quarter" idx="11"/>
          </p:nvPr>
        </p:nvSpPr>
        <p:spPr/>
        <p:txBody>
          <a:bodyPr/>
          <a:lstStyle/>
          <a:p>
            <a:r>
              <a:rPr lang="es-ES" smtClean="0"/>
              <a:t>PROFESOR: LUIS RIESTRA/IES JOVELLANOS. GIJÓN</a:t>
            </a:r>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132FADFE-3B8F-471C-ABF0-DBC7717ECBBC}" type="slidenum">
              <a:rPr lang="es-ES" smtClean="0"/>
              <a:pPr/>
              <a:t>‹Nº›</a:t>
            </a:fld>
            <a:endParaRPr lang="es-E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CFF523E2-2FC8-4B10-961B-99ABEF1D9A89}" type="datetime1">
              <a:rPr lang="es-ES" smtClean="0"/>
              <a:t>14/09/2015</a:t>
            </a:fld>
            <a:endParaRPr lang="es-ES"/>
          </a:p>
        </p:txBody>
      </p:sp>
      <p:sp>
        <p:nvSpPr>
          <p:cNvPr id="3" name="2 Marcador de pie de página"/>
          <p:cNvSpPr>
            <a:spLocks noGrp="1"/>
          </p:cNvSpPr>
          <p:nvPr>
            <p:ph type="ftr" sz="quarter" idx="11"/>
          </p:nvPr>
        </p:nvSpPr>
        <p:spPr/>
        <p:txBody>
          <a:bodyPr/>
          <a:lstStyle/>
          <a:p>
            <a:r>
              <a:rPr lang="es-ES" smtClean="0"/>
              <a:t>PROFESOR: LUIS RIESTRA/IES JOVELLANOS. GIJÓN</a:t>
            </a:r>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132FADFE-3B8F-471C-ABF0-DBC7717ECBBC}" type="slidenum">
              <a:rPr lang="es-ES" smtClean="0"/>
              <a:pPr/>
              <a:t>‹Nº›</a:t>
            </a:fld>
            <a:endParaRPr lang="es-E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32FADFE-3B8F-471C-ABF0-DBC7717ECBBC}" type="slidenum">
              <a:rPr lang="es-ES" smtClean="0"/>
              <a:pPr/>
              <a:t>‹Nº›</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1FF2A9B4-54FF-44ED-AE5F-27E191021BCF}" type="datetime1">
              <a:rPr lang="es-ES" smtClean="0"/>
              <a:t>14/09/2015</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r>
              <a:rPr lang="es-ES" smtClean="0"/>
              <a:t>PROFESOR: LUIS RIESTRA/IES JOVELLANOS. GIJÓN</a:t>
            </a:r>
            <a:endParaRPr lang="es-E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132FADFE-3B8F-471C-ABF0-DBC7717ECBBC}" type="slidenum">
              <a:rPr lang="es-ES" smtClean="0"/>
              <a:pPr/>
              <a:t>‹Nº›</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61FADC36-86C2-4B3A-B063-25DE686D8331}" type="datetime1">
              <a:rPr lang="es-ES" smtClean="0"/>
              <a:t>14/09/2015</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r>
              <a:rPr lang="es-ES" smtClean="0"/>
              <a:t>PROFESOR: LUIS RIESTRA/IES JOVELLANOS. GIJÓN</a:t>
            </a:r>
            <a:endParaRPr lang="es-E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849C9D1-DA07-4EB2-A9A0-86D3A8113DE4}" type="datetime1">
              <a:rPr lang="es-ES" smtClean="0"/>
              <a:t>14/09/2015</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s-ES" smtClean="0"/>
              <a:t>PROFESOR: LUIS RIESTRA/IES JOVELLANOS. GIJÓN</a:t>
            </a:r>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32FADFE-3B8F-471C-ABF0-DBC7717ECBBC}" type="slidenum">
              <a:rPr lang="es-ES" smtClean="0"/>
              <a:pPr/>
              <a:t>‹Nº›</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transition>
    <p:fade/>
  </p:transition>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31640" y="2924944"/>
            <a:ext cx="6400800" cy="1752600"/>
          </a:xfrm>
        </p:spPr>
        <p:txBody>
          <a:bodyPr>
            <a:normAutofit/>
          </a:bodyPr>
          <a:lstStyle/>
          <a:p>
            <a:r>
              <a:rPr lang="es-ES" sz="4000" dirty="0" smtClean="0"/>
              <a:t>FUNDAMENTOS CIENTIFICOS</a:t>
            </a:r>
            <a:endParaRPr lang="es-ES" sz="4000" dirty="0"/>
          </a:p>
        </p:txBody>
      </p:sp>
      <p:sp>
        <p:nvSpPr>
          <p:cNvPr id="2" name="1 Título"/>
          <p:cNvSpPr>
            <a:spLocks noGrp="1"/>
          </p:cNvSpPr>
          <p:nvPr>
            <p:ph type="ctrTitle"/>
          </p:nvPr>
        </p:nvSpPr>
        <p:spPr/>
        <p:txBody>
          <a:bodyPr>
            <a:normAutofit/>
          </a:bodyPr>
          <a:lstStyle/>
          <a:p>
            <a:r>
              <a:rPr lang="es-ES" sz="4800" dirty="0" smtClean="0"/>
              <a:t>TEMA 1</a:t>
            </a:r>
            <a:endParaRPr lang="es-ES" sz="4800" dirty="0"/>
          </a:p>
        </p:txBody>
      </p:sp>
      <p:sp>
        <p:nvSpPr>
          <p:cNvPr id="4" name="3 Marcador de pie de página"/>
          <p:cNvSpPr>
            <a:spLocks noGrp="1"/>
          </p:cNvSpPr>
          <p:nvPr>
            <p:ph type="ftr" sz="quarter" idx="11"/>
          </p:nvPr>
        </p:nvSpPr>
        <p:spPr>
          <a:xfrm>
            <a:off x="323528" y="6165304"/>
            <a:ext cx="8640960" cy="576064"/>
          </a:xfrm>
        </p:spPr>
        <p:txBody>
          <a:bodyPr/>
          <a:lstStyle/>
          <a:p>
            <a:endParaRPr lang="es-ES" dirty="0" smtClean="0"/>
          </a:p>
          <a:p>
            <a:r>
              <a:rPr lang="es-ES" dirty="0" smtClean="0"/>
              <a:t>PROFESOR: LUIS RIESTRA/IES JOVELLANOS. GIJÓN</a:t>
            </a:r>
            <a:endParaRPr lang="es-E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Grandes inventos</a:t>
            </a:r>
            <a:endParaRPr lang="es-ES" dirty="0"/>
          </a:p>
        </p:txBody>
      </p:sp>
      <p:sp>
        <p:nvSpPr>
          <p:cNvPr id="3" name="2 Marcador de contenido"/>
          <p:cNvSpPr>
            <a:spLocks noGrp="1"/>
          </p:cNvSpPr>
          <p:nvPr>
            <p:ph sz="quarter" idx="1"/>
          </p:nvPr>
        </p:nvSpPr>
        <p:spPr/>
        <p:txBody>
          <a:bodyPr>
            <a:normAutofit/>
          </a:bodyPr>
          <a:lstStyle/>
          <a:p>
            <a:r>
              <a:rPr lang="es-ES" sz="2000" dirty="0" smtClean="0"/>
              <a:t>J. Gutenberg inventa la imprenta en SXV.</a:t>
            </a:r>
          </a:p>
          <a:p>
            <a:r>
              <a:rPr lang="es-ES" sz="2000" dirty="0" smtClean="0"/>
              <a:t>A.G. Bell inventa el  teléfono en 1876.</a:t>
            </a:r>
          </a:p>
          <a:p>
            <a:r>
              <a:rPr lang="es-ES" sz="2000" dirty="0" smtClean="0"/>
              <a:t>T.A. Edison inventa la lámpara incandescente o bombilla en 1879.</a:t>
            </a:r>
          </a:p>
          <a:p>
            <a:r>
              <a:rPr lang="es-ES" sz="2000" dirty="0" smtClean="0"/>
              <a:t>Nicola Tesla inventa la radio en 1897.</a:t>
            </a:r>
          </a:p>
          <a:p>
            <a:r>
              <a:rPr lang="es-ES" sz="2000" dirty="0" smtClean="0"/>
              <a:t>Henry Ford crea el automóvil en 1909.</a:t>
            </a:r>
          </a:p>
          <a:p>
            <a:r>
              <a:rPr lang="es-ES" sz="2000" dirty="0" smtClean="0"/>
              <a:t>Los hermanos Wright logran mantenerse en el aire con el primer avión en 1903.</a:t>
            </a:r>
          </a:p>
          <a:p>
            <a:r>
              <a:rPr lang="es-ES" sz="2000" dirty="0" smtClean="0"/>
              <a:t>Jack </a:t>
            </a:r>
            <a:r>
              <a:rPr lang="es-ES" sz="2000" dirty="0" err="1" smtClean="0"/>
              <a:t>Kilby</a:t>
            </a:r>
            <a:r>
              <a:rPr lang="es-ES" sz="2000" dirty="0" smtClean="0"/>
              <a:t> crea el primer circuito integrado en 1959.</a:t>
            </a:r>
          </a:p>
          <a:p>
            <a:r>
              <a:rPr lang="es-ES" sz="2000" dirty="0" smtClean="0"/>
              <a:t>Internet fue iniciada por un grupo de científicos a finales de los años 60 y en los 90 se extendió como </a:t>
            </a:r>
            <a:r>
              <a:rPr lang="es-ES" sz="2000" dirty="0" err="1" smtClean="0"/>
              <a:t>world</a:t>
            </a:r>
            <a:r>
              <a:rPr lang="es-ES" sz="2000" dirty="0" smtClean="0"/>
              <a:t> </a:t>
            </a:r>
            <a:r>
              <a:rPr lang="es-ES" sz="2000" dirty="0" err="1" smtClean="0"/>
              <a:t>wide</a:t>
            </a:r>
            <a:r>
              <a:rPr lang="es-ES" sz="2000" dirty="0" smtClean="0"/>
              <a:t> web.</a:t>
            </a:r>
          </a:p>
          <a:p>
            <a:endParaRPr lang="es-ES" sz="2000" dirty="0"/>
          </a:p>
        </p:txBody>
      </p:sp>
      <p:sp>
        <p:nvSpPr>
          <p:cNvPr id="4" name="3 Marcador de pie de página"/>
          <p:cNvSpPr>
            <a:spLocks noGrp="1"/>
          </p:cNvSpPr>
          <p:nvPr>
            <p:ph type="ftr" sz="quarter" idx="11"/>
          </p:nvPr>
        </p:nvSpPr>
        <p:spPr>
          <a:xfrm>
            <a:off x="304800" y="6410848"/>
            <a:ext cx="4987280" cy="365760"/>
          </a:xfrm>
        </p:spPr>
        <p:txBody>
          <a:bodyPr/>
          <a:lstStyle/>
          <a:p>
            <a:r>
              <a:rPr lang="es-ES" dirty="0" smtClean="0"/>
              <a:t>PROFESOR: LUIS RIESTRA/IES JOVELLANOS. GIJÓN</a:t>
            </a:r>
            <a:endParaRPr lang="es-E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Ciencia y </a:t>
            </a:r>
            <a:r>
              <a:rPr lang="es-ES" dirty="0" err="1" smtClean="0"/>
              <a:t>pseudociencia</a:t>
            </a:r>
            <a:endParaRPr lang="es-ES" dirty="0"/>
          </a:p>
        </p:txBody>
      </p:sp>
      <p:sp>
        <p:nvSpPr>
          <p:cNvPr id="3" name="2 Marcador de contenido"/>
          <p:cNvSpPr>
            <a:spLocks noGrp="1"/>
          </p:cNvSpPr>
          <p:nvPr>
            <p:ph sz="quarter" idx="1"/>
          </p:nvPr>
        </p:nvSpPr>
        <p:spPr/>
        <p:txBody>
          <a:bodyPr>
            <a:normAutofit/>
          </a:bodyPr>
          <a:lstStyle/>
          <a:p>
            <a:pPr>
              <a:buClr>
                <a:schemeClr val="accent3"/>
              </a:buClr>
              <a:defRPr/>
            </a:pPr>
            <a:r>
              <a:rPr lang="es-ES" sz="2200" b="1" dirty="0" err="1" smtClean="0"/>
              <a:t>Pseudociencia</a:t>
            </a:r>
            <a:r>
              <a:rPr lang="es-ES" sz="2200" dirty="0" smtClean="0"/>
              <a:t> o </a:t>
            </a:r>
            <a:r>
              <a:rPr lang="es-ES" sz="2200" b="1" dirty="0" err="1" smtClean="0"/>
              <a:t>seudociencia</a:t>
            </a:r>
            <a:r>
              <a:rPr lang="es-ES" sz="2200" dirty="0" smtClean="0"/>
              <a:t> (también conocida como paraciencia) se refiere a una afirmación, creencia o práctica que, a pesar de presentarse como científica, no se basa en un método científico válido, le falta plausibilidad o el apoyo de evidencias científicas o no puede ser verificada de forma variable. </a:t>
            </a:r>
          </a:p>
          <a:p>
            <a:pPr>
              <a:buClr>
                <a:schemeClr val="accent3"/>
              </a:buClr>
              <a:defRPr/>
            </a:pPr>
            <a:r>
              <a:rPr lang="es-ES" sz="2200" dirty="0" smtClean="0"/>
              <a:t>La </a:t>
            </a:r>
            <a:r>
              <a:rPr lang="es-ES" sz="2200" dirty="0" err="1" smtClean="0"/>
              <a:t>pseudociencia</a:t>
            </a:r>
            <a:r>
              <a:rPr lang="es-ES" sz="2200" dirty="0" smtClean="0"/>
              <a:t> suele caracterizarse por el uso de afirmaciones exageradas, vagas, o de imposible verificación, un exceso de peso en la confirmación en lugar de en los intentos rigurosos de refutación, una falta de disposición al examen por parte de otros expertos, y una ausencia general de procesos sistemáticos para desarrollar teorías de forma racional.</a:t>
            </a:r>
          </a:p>
          <a:p>
            <a:pPr>
              <a:buClr>
                <a:schemeClr val="accent3"/>
              </a:buClr>
              <a:buNone/>
              <a:defRPr/>
            </a:pPr>
            <a:r>
              <a:rPr lang="es-ES" sz="2200" dirty="0" smtClean="0"/>
              <a:t>    </a:t>
            </a:r>
          </a:p>
          <a:p>
            <a:endParaRPr lang="es-ES" dirty="0"/>
          </a:p>
        </p:txBody>
      </p:sp>
      <p:sp>
        <p:nvSpPr>
          <p:cNvPr id="4" name="3 Marcador de pie de página"/>
          <p:cNvSpPr>
            <a:spLocks noGrp="1"/>
          </p:cNvSpPr>
          <p:nvPr>
            <p:ph type="ftr" sz="quarter" idx="11"/>
          </p:nvPr>
        </p:nvSpPr>
        <p:spPr>
          <a:xfrm>
            <a:off x="304800" y="6410848"/>
            <a:ext cx="4987280" cy="365760"/>
          </a:xfrm>
        </p:spPr>
        <p:txBody>
          <a:bodyPr/>
          <a:lstStyle/>
          <a:p>
            <a:r>
              <a:rPr lang="es-ES" dirty="0" smtClean="0"/>
              <a:t>PROFESOR: LUIS RIESTRA/IES JOVELLANOS. GIJÓN</a:t>
            </a:r>
            <a:endParaRPr lang="es-E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filosofiaencolmenarejo.files.wordpress.com/2012/10/ciencia-pseudociencia2.gif"/>
          <p:cNvPicPr>
            <a:picLocks noGrp="1" noChangeAspect="1" noChangeArrowheads="1"/>
          </p:cNvPicPr>
          <p:nvPr>
            <p:ph/>
          </p:nvPr>
        </p:nvPicPr>
        <p:blipFill>
          <a:blip r:embed="rId2" cstate="print"/>
          <a:srcRect/>
          <a:stretch>
            <a:fillRect/>
          </a:stretch>
        </p:blipFill>
        <p:spPr bwMode="auto">
          <a:xfrm>
            <a:off x="107504" y="116632"/>
            <a:ext cx="8856984" cy="6264696"/>
          </a:xfrm>
          <a:prstGeom prst="rect">
            <a:avLst/>
          </a:prstGeom>
          <a:noFill/>
          <a:ln w="9525">
            <a:noFill/>
            <a:miter lim="800000"/>
            <a:headEnd/>
            <a:tailEnd/>
          </a:ln>
        </p:spPr>
      </p:pic>
      <p:sp>
        <p:nvSpPr>
          <p:cNvPr id="3" name="2 Marcador de pie de página"/>
          <p:cNvSpPr>
            <a:spLocks noGrp="1"/>
          </p:cNvSpPr>
          <p:nvPr>
            <p:ph type="ftr" sz="quarter" idx="11"/>
          </p:nvPr>
        </p:nvSpPr>
        <p:spPr>
          <a:xfrm>
            <a:off x="539552" y="6248400"/>
            <a:ext cx="5480248" cy="457200"/>
          </a:xfrm>
        </p:spPr>
        <p:txBody>
          <a:bodyPr/>
          <a:lstStyle/>
          <a:p>
            <a:pPr>
              <a:defRPr/>
            </a:pPr>
            <a:endParaRPr lang="es-ES" dirty="0" smtClean="0"/>
          </a:p>
          <a:p>
            <a:pPr>
              <a:defRPr/>
            </a:pPr>
            <a:r>
              <a:rPr lang="es-ES" dirty="0" smtClean="0"/>
              <a:t>PROFESOR: LUIS RIESTRA/IES JOVELLANOS. GIJÓN</a:t>
            </a:r>
            <a:endParaRPr lang="es-E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quarter" idx="1"/>
          </p:nvPr>
        </p:nvSpPr>
        <p:spPr/>
        <p:txBody>
          <a:bodyPr>
            <a:normAutofit/>
          </a:bodyPr>
          <a:lstStyle/>
          <a:p>
            <a:r>
              <a:rPr lang="es-ES" sz="1800" dirty="0" smtClean="0"/>
              <a:t>La </a:t>
            </a:r>
            <a:r>
              <a:rPr lang="es-ES" sz="1800" b="1" dirty="0" smtClean="0"/>
              <a:t>astrología</a:t>
            </a:r>
            <a:r>
              <a:rPr lang="es-ES" sz="1800" dirty="0" smtClean="0"/>
              <a:t> (estudio de los astros) es un conjunto de conocimientos que intentan relacionar las características de una persona con su signo zodiacal (la posición de los astros en el momento de su nacimiento). Supone el llegar a ese conocimiento mediante la observación de la posición de los astros y las características comunes de muchas personas con fechas de nacimiento idénticas. Las personas que estudian la astrología sostienen que las posiciones de los astros tendrían relación con los rasgos de la personalidad de una persona, con los sucesos importantes de su vida y con sus características físicas.</a:t>
            </a:r>
          </a:p>
          <a:p>
            <a:endParaRPr lang="es-ES" sz="2000" dirty="0" smtClean="0"/>
          </a:p>
          <a:p>
            <a:endParaRPr lang="es-ES" dirty="0"/>
          </a:p>
        </p:txBody>
      </p:sp>
      <p:pic>
        <p:nvPicPr>
          <p:cNvPr id="5" name="Picture 2" descr="http://www.cienciasmc.es/web/u1/images/intro_u1.jpg"/>
          <p:cNvPicPr>
            <a:picLocks noChangeAspect="1" noChangeArrowheads="1"/>
          </p:cNvPicPr>
          <p:nvPr/>
        </p:nvPicPr>
        <p:blipFill>
          <a:blip r:embed="rId2" cstate="print"/>
          <a:srcRect/>
          <a:stretch>
            <a:fillRect/>
          </a:stretch>
        </p:blipFill>
        <p:spPr bwMode="auto">
          <a:xfrm>
            <a:off x="899592" y="3861048"/>
            <a:ext cx="6667500" cy="2381250"/>
          </a:xfrm>
          <a:prstGeom prst="rect">
            <a:avLst/>
          </a:prstGeom>
          <a:noFill/>
          <a:ln w="9525">
            <a:noFill/>
            <a:miter lim="800000"/>
            <a:headEnd/>
            <a:tailEnd/>
          </a:ln>
        </p:spPr>
      </p:pic>
      <p:sp>
        <p:nvSpPr>
          <p:cNvPr id="6" name="5 Marcador de pie de página"/>
          <p:cNvSpPr>
            <a:spLocks noGrp="1"/>
          </p:cNvSpPr>
          <p:nvPr>
            <p:ph type="ftr" sz="quarter" idx="11"/>
          </p:nvPr>
        </p:nvSpPr>
        <p:spPr>
          <a:xfrm>
            <a:off x="304800" y="6410848"/>
            <a:ext cx="4987280" cy="365760"/>
          </a:xfrm>
        </p:spPr>
        <p:txBody>
          <a:bodyPr/>
          <a:lstStyle/>
          <a:p>
            <a:r>
              <a:rPr lang="es-ES" smtClean="0"/>
              <a:t>PROFESOR: LUIS RIESTRA/IES JOVELLANOS. GIJÓN</a:t>
            </a:r>
            <a:endParaRPr lang="es-ES"/>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Características del conocimiento científico</a:t>
            </a:r>
            <a:endParaRPr lang="es-ES" dirty="0"/>
          </a:p>
        </p:txBody>
      </p:sp>
      <p:sp>
        <p:nvSpPr>
          <p:cNvPr id="3" name="2 Marcador de contenido"/>
          <p:cNvSpPr>
            <a:spLocks noGrp="1"/>
          </p:cNvSpPr>
          <p:nvPr>
            <p:ph sz="quarter" idx="1"/>
          </p:nvPr>
        </p:nvSpPr>
        <p:spPr/>
        <p:txBody>
          <a:bodyPr>
            <a:normAutofit fontScale="70000" lnSpcReduction="20000"/>
          </a:bodyPr>
          <a:lstStyle/>
          <a:p>
            <a:pPr>
              <a:buNone/>
            </a:pPr>
            <a:r>
              <a:rPr lang="es-ES" dirty="0" smtClean="0"/>
              <a:t>	Todos conocemos cosas del mundo y de nosotros mismos. Algunos conocimientos nos los han enseñado, otros los hemos ido adquiriendo con la experiencia. En algunos casos hemos tenido que estudiar, en otros han sido intuiciones que han surgido casi espontáneamente.</a:t>
            </a:r>
          </a:p>
          <a:p>
            <a:pPr>
              <a:buNone/>
            </a:pPr>
            <a:endParaRPr lang="es-ES" dirty="0" smtClean="0"/>
          </a:p>
          <a:p>
            <a:pPr>
              <a:buNone/>
            </a:pPr>
            <a:r>
              <a:rPr lang="es-ES" dirty="0" smtClean="0"/>
              <a:t>	Aquellas cosas que conocemos por nuestra experiencia son el conocimiento común, el </a:t>
            </a:r>
            <a:r>
              <a:rPr lang="es-ES" b="1" dirty="0" smtClean="0"/>
              <a:t>conocimiento “ordinario”</a:t>
            </a:r>
            <a:r>
              <a:rPr lang="es-ES" dirty="0" smtClean="0"/>
              <a:t> que todos tenemos de las cosas (el cielo es azul, las cosas caen al suelo, las heridas cicatrizan).</a:t>
            </a:r>
          </a:p>
          <a:p>
            <a:pPr>
              <a:buNone/>
            </a:pPr>
            <a:endParaRPr lang="es-ES" dirty="0" smtClean="0"/>
          </a:p>
          <a:p>
            <a:pPr>
              <a:buNone/>
            </a:pPr>
            <a:r>
              <a:rPr lang="es-ES" dirty="0" smtClean="0"/>
              <a:t>	Tenemos otros conocimientos que completan éstos y que son producto de un razonamiento diferente, son </a:t>
            </a:r>
            <a:r>
              <a:rPr lang="es-ES" b="1" dirty="0" smtClean="0"/>
              <a:t>conocimientos científicos</a:t>
            </a:r>
            <a:r>
              <a:rPr lang="es-ES" dirty="0" smtClean="0"/>
              <a:t>. Para saber por qué el cielo es azul, tenemos datos proporcionados por la astronomía (que nos habla del universo) y la óptica (que nos habla de la luz y de la visión). Para saber por qué las cosas caen al suelo disponemos de la ley de la gravedad, que ha sido estudiada por la física. Para saber cómo y por qué cicatrizan las heridas, tenemos datos de la biología y la medicina.</a:t>
            </a:r>
          </a:p>
          <a:p>
            <a:endParaRPr lang="es-ES" dirty="0"/>
          </a:p>
        </p:txBody>
      </p:sp>
      <p:sp>
        <p:nvSpPr>
          <p:cNvPr id="4" name="3 Marcador de pie de página"/>
          <p:cNvSpPr>
            <a:spLocks noGrp="1"/>
          </p:cNvSpPr>
          <p:nvPr>
            <p:ph type="ftr" sz="quarter" idx="11"/>
          </p:nvPr>
        </p:nvSpPr>
        <p:spPr>
          <a:xfrm>
            <a:off x="304800" y="6410848"/>
            <a:ext cx="5131296" cy="365760"/>
          </a:xfrm>
        </p:spPr>
        <p:txBody>
          <a:bodyPr/>
          <a:lstStyle/>
          <a:p>
            <a:r>
              <a:rPr lang="es-ES" dirty="0" smtClean="0"/>
              <a:t>PROFESOR: LUIS RIESTRA/IES JOVELLANOS. GIJÓN</a:t>
            </a:r>
            <a:endParaRPr lang="es-E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70000" lnSpcReduction="20000"/>
          </a:bodyPr>
          <a:lstStyle/>
          <a:p>
            <a:pPr>
              <a:buNone/>
            </a:pPr>
            <a:r>
              <a:rPr lang="es-ES" dirty="0" smtClean="0"/>
              <a:t>	La Ciencia, en un sentido amplio, se refiere a un </a:t>
            </a:r>
            <a:r>
              <a:rPr lang="es-ES" b="1" dirty="0" smtClean="0"/>
              <a:t>modo de conocimiento</a:t>
            </a:r>
            <a:r>
              <a:rPr lang="es-ES" dirty="0" smtClean="0"/>
              <a:t>, pero no es el único modo posible de conocer. Sus características son las siguientes:</a:t>
            </a:r>
          </a:p>
          <a:p>
            <a:pPr lvl="0"/>
            <a:r>
              <a:rPr lang="es-ES" dirty="0" smtClean="0"/>
              <a:t>Está formulada en un lenguaje preciso y riguroso (que es común a todos los científicos de una misma disciplina, </a:t>
            </a:r>
            <a:r>
              <a:rPr lang="es-ES" dirty="0" err="1" smtClean="0"/>
              <a:t>p.ej</a:t>
            </a:r>
            <a:r>
              <a:rPr lang="es-ES" dirty="0" smtClean="0"/>
              <a:t> números que simbolizan cantidades, palabras en latín para designar el nombre de un ser vivo…).</a:t>
            </a:r>
          </a:p>
          <a:p>
            <a:pPr lvl="0"/>
            <a:r>
              <a:rPr lang="es-ES" dirty="0" smtClean="0"/>
              <a:t>Es un conjunto de enunciados acerca de algo, que se ordenan en un sistema.(</a:t>
            </a:r>
            <a:r>
              <a:rPr lang="es-ES" dirty="0" err="1" smtClean="0"/>
              <a:t>ej</a:t>
            </a:r>
            <a:r>
              <a:rPr lang="es-ES" dirty="0" smtClean="0"/>
              <a:t> leyes de Newton, </a:t>
            </a:r>
            <a:r>
              <a:rPr lang="es-ES" dirty="0" err="1" smtClean="0"/>
              <a:t>Mendel</a:t>
            </a:r>
            <a:r>
              <a:rPr lang="es-ES" dirty="0" smtClean="0"/>
              <a:t>…)</a:t>
            </a:r>
          </a:p>
          <a:p>
            <a:pPr lvl="0"/>
            <a:r>
              <a:rPr lang="es-ES" dirty="0" smtClean="0"/>
              <a:t>Se elabora de acuerdo con un método específico: el método científico.(Observamos, </a:t>
            </a:r>
            <a:r>
              <a:rPr lang="es-ES" dirty="0" err="1" smtClean="0"/>
              <a:t>hipotetizamos,experimentamos</a:t>
            </a:r>
            <a:r>
              <a:rPr lang="es-ES" dirty="0" smtClean="0"/>
              <a:t> y concluimos)</a:t>
            </a:r>
          </a:p>
          <a:p>
            <a:pPr lvl="0"/>
            <a:r>
              <a:rPr lang="es-ES" dirty="0" smtClean="0"/>
              <a:t>Elabora conocimientos que han de ser contrastables (debe haber algún modo de comprobar si lo que afirman sus enunciados es verdadero o falso, </a:t>
            </a:r>
            <a:r>
              <a:rPr lang="es-ES" dirty="0" err="1" smtClean="0"/>
              <a:t>p.ej</a:t>
            </a:r>
            <a:r>
              <a:rPr lang="es-ES" dirty="0" smtClean="0"/>
              <a:t> para demostrar la ley de la gravedad soltar un objeto…).</a:t>
            </a:r>
          </a:p>
          <a:p>
            <a:pPr lvl="0"/>
            <a:r>
              <a:rPr lang="es-ES" dirty="0" smtClean="0"/>
              <a:t>Es un proceso dinámico y siempre en revisión.(</a:t>
            </a:r>
            <a:r>
              <a:rPr lang="es-ES" dirty="0" err="1" smtClean="0"/>
              <a:t>p.ej</a:t>
            </a:r>
            <a:r>
              <a:rPr lang="es-ES" dirty="0" smtClean="0"/>
              <a:t> del geocentrismo al universo en expansión pasando por el heliocentrismo)</a:t>
            </a:r>
          </a:p>
          <a:p>
            <a:pPr>
              <a:buNone/>
            </a:pPr>
            <a:endParaRPr lang="es-ES" dirty="0" smtClean="0"/>
          </a:p>
          <a:p>
            <a:endParaRPr lang="es-ES" dirty="0"/>
          </a:p>
        </p:txBody>
      </p:sp>
      <p:sp>
        <p:nvSpPr>
          <p:cNvPr id="4" name="3 Marcador de pie de página"/>
          <p:cNvSpPr>
            <a:spLocks noGrp="1"/>
          </p:cNvSpPr>
          <p:nvPr>
            <p:ph type="ftr" sz="quarter" idx="11"/>
          </p:nvPr>
        </p:nvSpPr>
        <p:spPr>
          <a:xfrm>
            <a:off x="304800" y="6410848"/>
            <a:ext cx="4771256" cy="365760"/>
          </a:xfrm>
        </p:spPr>
        <p:txBody>
          <a:bodyPr/>
          <a:lstStyle/>
          <a:p>
            <a:r>
              <a:rPr lang="es-ES" dirty="0" smtClean="0"/>
              <a:t>PROFESOR: LUIS RIESTRA/IES JOVELLANOS. GIJÓN</a:t>
            </a:r>
            <a:endParaRPr lang="es-E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62500" lnSpcReduction="20000"/>
          </a:bodyPr>
          <a:lstStyle/>
          <a:p>
            <a:pPr>
              <a:buNone/>
            </a:pPr>
            <a:r>
              <a:rPr lang="es-ES" dirty="0" smtClean="0"/>
              <a:t>	No todas las ciencias son exactamente iguales, de ahí la dificultad de elaborar una definición de ciencia que valga para todas. Los distintos tipos de ciencias se distinguen por el objeto de estudio, el método que emplean, las teorías con que se aproximan a la investigación y los resultados que obtienen.</a:t>
            </a:r>
          </a:p>
          <a:p>
            <a:pPr>
              <a:buNone/>
            </a:pPr>
            <a:endParaRPr lang="es-ES" dirty="0" smtClean="0"/>
          </a:p>
          <a:p>
            <a:r>
              <a:rPr lang="es-ES" dirty="0" smtClean="0"/>
              <a:t>Las </a:t>
            </a:r>
            <a:r>
              <a:rPr lang="es-ES" b="1" dirty="0" smtClean="0"/>
              <a:t>ciencias formales</a:t>
            </a:r>
            <a:r>
              <a:rPr lang="es-ES" dirty="0" smtClean="0"/>
              <a:t> son aquellas que no pueden comprobarse experimentalmente en la realidad. Trabajan con conceptos abstractos como los números. Las matemáticas puras y la lógica serían ejemplos de ellas</a:t>
            </a:r>
          </a:p>
          <a:p>
            <a:pPr>
              <a:buNone/>
            </a:pPr>
            <a:endParaRPr lang="es-ES" dirty="0" smtClean="0"/>
          </a:p>
          <a:p>
            <a:r>
              <a:rPr lang="es-ES" dirty="0" smtClean="0"/>
              <a:t>Las </a:t>
            </a:r>
            <a:r>
              <a:rPr lang="es-ES" b="1" dirty="0" smtClean="0"/>
              <a:t>ciencias empíricas</a:t>
            </a:r>
            <a:r>
              <a:rPr lang="es-ES" dirty="0" smtClean="0"/>
              <a:t> sí tienen un correlato real en el mundo. En ellas, el conocimiento proviene de fenómenos observables y capaces de ser evaluados por otros investigadores que trabajen bajo las mismas condiciones. Se dividen en:</a:t>
            </a:r>
          </a:p>
          <a:p>
            <a:pPr>
              <a:buNone/>
            </a:pPr>
            <a:r>
              <a:rPr lang="es-ES" dirty="0" smtClean="0"/>
              <a:t> </a:t>
            </a:r>
          </a:p>
          <a:p>
            <a:pPr lvl="1"/>
            <a:r>
              <a:rPr lang="es-ES" sz="2600" dirty="0" smtClean="0">
                <a:solidFill>
                  <a:schemeClr val="tx1"/>
                </a:solidFill>
              </a:rPr>
              <a:t>Las </a:t>
            </a:r>
            <a:r>
              <a:rPr lang="es-ES" sz="2600" b="1" dirty="0" smtClean="0">
                <a:solidFill>
                  <a:schemeClr val="tx1"/>
                </a:solidFill>
              </a:rPr>
              <a:t>ciencias sociales</a:t>
            </a:r>
            <a:r>
              <a:rPr lang="es-ES" sz="2600" dirty="0" smtClean="0">
                <a:solidFill>
                  <a:schemeClr val="tx1"/>
                </a:solidFill>
              </a:rPr>
              <a:t> estudian el comportamiento humano y las sociedades. En ellas no es posible utilizar método tan riguroso, los fenómenos son más difusos y el punto de vista cambia bastante.</a:t>
            </a:r>
          </a:p>
          <a:p>
            <a:pPr>
              <a:buNone/>
            </a:pPr>
            <a:r>
              <a:rPr lang="es-ES" sz="2600" dirty="0" smtClean="0"/>
              <a:t> </a:t>
            </a:r>
          </a:p>
          <a:p>
            <a:pPr lvl="1"/>
            <a:r>
              <a:rPr lang="es-ES" sz="2600" dirty="0" smtClean="0">
                <a:solidFill>
                  <a:schemeClr val="tx1"/>
                </a:solidFill>
              </a:rPr>
              <a:t>Las </a:t>
            </a:r>
            <a:r>
              <a:rPr lang="es-ES" sz="2600" b="1" dirty="0" smtClean="0">
                <a:solidFill>
                  <a:schemeClr val="tx1"/>
                </a:solidFill>
              </a:rPr>
              <a:t>ciencias naturales</a:t>
            </a:r>
            <a:r>
              <a:rPr lang="es-ES" sz="2600" dirty="0" smtClean="0">
                <a:solidFill>
                  <a:schemeClr val="tx1"/>
                </a:solidFill>
              </a:rPr>
              <a:t> (física, química, biología) estudian fenómenos naturales, incluyendo la vida. Trabajan con el </a:t>
            </a:r>
            <a:r>
              <a:rPr lang="es-ES" sz="2600" b="1" dirty="0" smtClean="0">
                <a:solidFill>
                  <a:schemeClr val="tx1"/>
                </a:solidFill>
              </a:rPr>
              <a:t>método científico </a:t>
            </a:r>
            <a:r>
              <a:rPr lang="es-ES" sz="2600" dirty="0" smtClean="0">
                <a:solidFill>
                  <a:schemeClr val="tx1"/>
                </a:solidFill>
              </a:rPr>
              <a:t>y nos dicen cosas acerca del mundo desde un punto de vista riguroso y ateniéndose a los fenómenos dados.</a:t>
            </a:r>
          </a:p>
          <a:p>
            <a:endParaRPr lang="es-ES" dirty="0"/>
          </a:p>
        </p:txBody>
      </p:sp>
      <p:sp>
        <p:nvSpPr>
          <p:cNvPr id="4" name="3 Marcador de pie de página"/>
          <p:cNvSpPr>
            <a:spLocks noGrp="1"/>
          </p:cNvSpPr>
          <p:nvPr>
            <p:ph type="ftr" sz="quarter" idx="11"/>
          </p:nvPr>
        </p:nvSpPr>
        <p:spPr>
          <a:xfrm>
            <a:off x="304800" y="6410848"/>
            <a:ext cx="4411216" cy="365760"/>
          </a:xfrm>
        </p:spPr>
        <p:txBody>
          <a:bodyPr/>
          <a:lstStyle/>
          <a:p>
            <a:r>
              <a:rPr lang="es-ES" dirty="0" smtClean="0"/>
              <a:t>PROFESOR: LUIS RIESTRA/IES JOVELLANOS. GIJÓN</a:t>
            </a:r>
            <a:endParaRPr lang="es-E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228600"/>
            <a:ext cx="8534400" cy="758825"/>
          </a:xfrm>
        </p:spPr>
        <p:txBody>
          <a:bodyPr/>
          <a:lstStyle/>
          <a:p>
            <a:endParaRPr lang="es-ES" dirty="0"/>
          </a:p>
        </p:txBody>
      </p:sp>
      <p:pic>
        <p:nvPicPr>
          <p:cNvPr id="25602" name="Picture 2" descr="https://fisica2014.files.wordpress.com/2013/09/el-mc3a9todo-cientc3adfico.jpg"/>
          <p:cNvPicPr>
            <a:picLocks noChangeAspect="1" noChangeArrowheads="1"/>
          </p:cNvPicPr>
          <p:nvPr/>
        </p:nvPicPr>
        <p:blipFill>
          <a:blip r:embed="rId2" cstate="print"/>
          <a:srcRect/>
          <a:stretch>
            <a:fillRect/>
          </a:stretch>
        </p:blipFill>
        <p:spPr bwMode="auto">
          <a:xfrm>
            <a:off x="0" y="0"/>
            <a:ext cx="9525000" cy="6858000"/>
          </a:xfrm>
          <a:prstGeom prst="rect">
            <a:avLst/>
          </a:prstGeom>
          <a:noFill/>
        </p:spPr>
      </p:pic>
      <p:sp>
        <p:nvSpPr>
          <p:cNvPr id="4" name="3 Marcador de pie de página"/>
          <p:cNvSpPr>
            <a:spLocks noGrp="1"/>
          </p:cNvSpPr>
          <p:nvPr>
            <p:ph type="ftr" sz="quarter" idx="11"/>
          </p:nvPr>
        </p:nvSpPr>
        <p:spPr/>
        <p:txBody>
          <a:bodyPr/>
          <a:lstStyle/>
          <a:p>
            <a:r>
              <a:rPr lang="es-ES" smtClean="0"/>
              <a:t>PROFESOR: LUIS RIESTRA/IES JOVELLANOS. GIJÓN</a:t>
            </a:r>
            <a:endParaRPr lang="es-ES"/>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ChangeArrowheads="1"/>
          </p:cNvSpPr>
          <p:nvPr/>
        </p:nvSpPr>
        <p:spPr bwMode="auto">
          <a:xfrm>
            <a:off x="468313" y="1412875"/>
            <a:ext cx="8207375" cy="71438"/>
          </a:xfrm>
          <a:prstGeom prst="rect">
            <a:avLst/>
          </a:prstGeom>
          <a:solidFill>
            <a:schemeClr val="accent1"/>
          </a:solidFill>
          <a:ln w="9525">
            <a:solidFill>
              <a:schemeClr val="accent1"/>
            </a:solidFill>
            <a:miter lim="800000"/>
            <a:headEnd/>
            <a:tailEnd/>
          </a:ln>
        </p:spPr>
        <p:txBody>
          <a:bodyPr wrap="none" anchor="ctr"/>
          <a:lstStyle/>
          <a:p>
            <a:endParaRPr lang="es-ES">
              <a:latin typeface="Perpetua" pitchFamily="18" charset="0"/>
            </a:endParaRPr>
          </a:p>
        </p:txBody>
      </p:sp>
      <p:sp>
        <p:nvSpPr>
          <p:cNvPr id="38922" name="Rectangle 10"/>
          <p:cNvSpPr>
            <a:spLocks noChangeArrowheads="1"/>
          </p:cNvSpPr>
          <p:nvPr/>
        </p:nvSpPr>
        <p:spPr bwMode="auto">
          <a:xfrm>
            <a:off x="6227763" y="476250"/>
            <a:ext cx="2419350" cy="641350"/>
          </a:xfrm>
          <a:prstGeom prst="rect">
            <a:avLst/>
          </a:prstGeom>
          <a:noFill/>
          <a:ln w="9525">
            <a:noFill/>
            <a:miter lim="800000"/>
            <a:headEnd/>
            <a:tailEnd/>
          </a:ln>
          <a:effectLst/>
        </p:spPr>
        <p:txBody>
          <a:bodyPr>
            <a:spAutoFit/>
          </a:bodyPr>
          <a:lstStyle/>
          <a:p>
            <a:pPr algn="r" fontAlgn="auto">
              <a:spcBef>
                <a:spcPts val="0"/>
              </a:spcBef>
              <a:spcAft>
                <a:spcPts val="0"/>
              </a:spcAft>
              <a:defRPr/>
            </a:pPr>
            <a:r>
              <a:rPr lang="es-ES" sz="3600" b="1" dirty="0">
                <a:solidFill>
                  <a:schemeClr val="tx2"/>
                </a:solidFill>
                <a:effectLst>
                  <a:outerShdw blurRad="38100" dist="38100" dir="2700000" algn="tl">
                    <a:srgbClr val="000000"/>
                  </a:outerShdw>
                </a:effectLst>
                <a:latin typeface="Garamond" pitchFamily="18" charset="0"/>
                <a:cs typeface="+mn-cs"/>
              </a:rPr>
              <a:t>Estructura </a:t>
            </a:r>
          </a:p>
        </p:txBody>
      </p:sp>
      <p:sp>
        <p:nvSpPr>
          <p:cNvPr id="38927" name="Text Box 15"/>
          <p:cNvSpPr txBox="1">
            <a:spLocks noChangeArrowheads="1"/>
          </p:cNvSpPr>
          <p:nvPr/>
        </p:nvSpPr>
        <p:spPr bwMode="auto">
          <a:xfrm>
            <a:off x="1116013" y="1700213"/>
            <a:ext cx="7704137" cy="3600986"/>
          </a:xfrm>
          <a:prstGeom prst="rect">
            <a:avLst/>
          </a:prstGeom>
          <a:noFill/>
          <a:ln w="9525">
            <a:noFill/>
            <a:miter lim="800000"/>
            <a:headEnd/>
            <a:tailEnd/>
          </a:ln>
          <a:effectLst/>
        </p:spPr>
        <p:txBody>
          <a:bodyPr>
            <a:spAutoFit/>
          </a:bodyPr>
          <a:lstStyle/>
          <a:p>
            <a:pPr marL="544513" indent="-544513" fontAlgn="auto">
              <a:spcBef>
                <a:spcPct val="20000"/>
              </a:spcBef>
              <a:spcAft>
                <a:spcPts val="0"/>
              </a:spcAft>
              <a:buClr>
                <a:schemeClr val="accent1"/>
              </a:buClr>
              <a:buFont typeface="Wingdings" pitchFamily="2" charset="2"/>
              <a:buChar char="ü"/>
              <a:defRPr/>
            </a:pPr>
            <a:r>
              <a:rPr lang="es-ES" sz="2000" b="1" dirty="0">
                <a:solidFill>
                  <a:schemeClr val="folHlink"/>
                </a:solidFill>
                <a:effectLst>
                  <a:outerShdw blurRad="38100" dist="38100" dir="2700000" algn="tl">
                    <a:srgbClr val="000000"/>
                  </a:outerShdw>
                </a:effectLst>
                <a:cs typeface="+mn-cs"/>
              </a:rPr>
              <a:t>Observación</a:t>
            </a:r>
            <a:r>
              <a:rPr lang="es-ES" sz="2000" dirty="0">
                <a:solidFill>
                  <a:schemeClr val="folHlink"/>
                </a:solidFill>
                <a:effectLst>
                  <a:outerShdw blurRad="38100" dist="38100" dir="2700000" algn="tl">
                    <a:srgbClr val="000000"/>
                  </a:outerShdw>
                </a:effectLst>
                <a:cs typeface="+mn-cs"/>
              </a:rPr>
              <a:t>:</a:t>
            </a:r>
            <a:r>
              <a:rPr lang="es-ES" sz="2000" dirty="0">
                <a:cs typeface="+mn-cs"/>
              </a:rPr>
              <a:t> aplicar atentamente los sentidos a un objeto o a un fenómeno, para estudiarlos tal como se presentan en realidad; es distinto que mirar.</a:t>
            </a:r>
          </a:p>
          <a:p>
            <a:pPr marL="544513" indent="-544513" fontAlgn="auto">
              <a:spcBef>
                <a:spcPct val="20000"/>
              </a:spcBef>
              <a:spcAft>
                <a:spcPts val="0"/>
              </a:spcAft>
              <a:buClr>
                <a:schemeClr val="accent1"/>
              </a:buClr>
              <a:buFont typeface="Wingdings" pitchFamily="2" charset="2"/>
              <a:buNone/>
              <a:defRPr/>
            </a:pPr>
            <a:endParaRPr lang="es-ES" sz="2000" dirty="0">
              <a:cs typeface="+mn-cs"/>
            </a:endParaRPr>
          </a:p>
          <a:p>
            <a:pPr marL="544513" indent="-544513" fontAlgn="auto">
              <a:spcBef>
                <a:spcPct val="20000"/>
              </a:spcBef>
              <a:spcAft>
                <a:spcPts val="0"/>
              </a:spcAft>
              <a:buClr>
                <a:schemeClr val="accent1"/>
              </a:buClr>
              <a:buFont typeface="Wingdings" pitchFamily="2" charset="2"/>
              <a:buChar char="ü"/>
              <a:defRPr/>
            </a:pPr>
            <a:r>
              <a:rPr lang="es-ES" sz="2000" b="1" dirty="0">
                <a:solidFill>
                  <a:schemeClr val="folHlink"/>
                </a:solidFill>
                <a:effectLst>
                  <a:outerShdw blurRad="38100" dist="38100" dir="2700000" algn="tl">
                    <a:srgbClr val="000000"/>
                  </a:outerShdw>
                </a:effectLst>
                <a:cs typeface="+mn-cs"/>
              </a:rPr>
              <a:t>Planteamiento del Problema:</a:t>
            </a:r>
            <a:r>
              <a:rPr lang="es-ES" sz="2000" dirty="0">
                <a:cs typeface="+mn-cs"/>
              </a:rPr>
              <a:t> explicar lo observado surge un problema debido a la inquietud y a la necesidad del hombre de “entender” su entorno. Para resolverlo es esencial "estar al día", saber lo que ya se conoce sobre ese tema y qué partes del problema están ya resueltas y contrastadas por la Ciencia. Antes de empezar debe reunirse toda la información posible relacionada con el fenómeno.</a:t>
            </a:r>
          </a:p>
        </p:txBody>
      </p:sp>
      <p:pic>
        <p:nvPicPr>
          <p:cNvPr id="29702" name="Picture 19" descr="observar"/>
          <p:cNvPicPr>
            <a:picLocks noGrp="1" noChangeAspect="1" noChangeArrowheads="1"/>
          </p:cNvPicPr>
          <p:nvPr>
            <p:ph/>
          </p:nvPr>
        </p:nvPicPr>
        <p:blipFill>
          <a:blip r:embed="rId2" cstate="print"/>
          <a:srcRect/>
          <a:stretch>
            <a:fillRect/>
          </a:stretch>
        </p:blipFill>
        <p:spPr>
          <a:xfrm>
            <a:off x="323850" y="2205038"/>
            <a:ext cx="1055688" cy="2087562"/>
          </a:xfrm>
        </p:spPr>
      </p:pic>
      <p:pic>
        <p:nvPicPr>
          <p:cNvPr id="29703" name="Picture 2" descr="ticher.gif (8793 bytes)"/>
          <p:cNvPicPr>
            <a:picLocks noChangeAspect="1" noChangeArrowheads="1" noCrop="1"/>
          </p:cNvPicPr>
          <p:nvPr/>
        </p:nvPicPr>
        <p:blipFill>
          <a:blip r:embed="rId3" cstate="print"/>
          <a:srcRect/>
          <a:stretch>
            <a:fillRect/>
          </a:stretch>
        </p:blipFill>
        <p:spPr bwMode="auto">
          <a:xfrm>
            <a:off x="5000625" y="357188"/>
            <a:ext cx="1428750" cy="1047750"/>
          </a:xfrm>
          <a:prstGeom prst="rect">
            <a:avLst/>
          </a:prstGeom>
          <a:noFill/>
          <a:ln w="9525">
            <a:noFill/>
            <a:miter lim="800000"/>
            <a:headEnd/>
            <a:tailEnd/>
          </a:ln>
        </p:spPr>
      </p:pic>
      <p:sp>
        <p:nvSpPr>
          <p:cNvPr id="7" name="6 Marcador de pie de página"/>
          <p:cNvSpPr>
            <a:spLocks noGrp="1"/>
          </p:cNvSpPr>
          <p:nvPr>
            <p:ph type="ftr" sz="quarter" idx="11"/>
          </p:nvPr>
        </p:nvSpPr>
        <p:spPr>
          <a:xfrm>
            <a:off x="1259632" y="6248400"/>
            <a:ext cx="4760168" cy="457200"/>
          </a:xfrm>
        </p:spPr>
        <p:txBody>
          <a:bodyPr/>
          <a:lstStyle/>
          <a:p>
            <a:pPr>
              <a:defRPr/>
            </a:pPr>
            <a:endParaRPr lang="es-ES" dirty="0" smtClean="0"/>
          </a:p>
          <a:p>
            <a:pPr>
              <a:defRPr/>
            </a:pPr>
            <a:r>
              <a:rPr lang="es-ES" dirty="0" smtClean="0"/>
              <a:t>PROFESOR: LUIS RIESTRA/IES JOVELLANOS. GIJÓN</a:t>
            </a:r>
            <a:endParaRPr lang="es-E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468313" y="1412875"/>
            <a:ext cx="8207375" cy="71438"/>
          </a:xfrm>
          <a:prstGeom prst="rect">
            <a:avLst/>
          </a:prstGeom>
          <a:solidFill>
            <a:schemeClr val="accent1"/>
          </a:solidFill>
          <a:ln w="9525">
            <a:solidFill>
              <a:schemeClr val="accent1"/>
            </a:solidFill>
            <a:miter lim="800000"/>
            <a:headEnd/>
            <a:tailEnd/>
          </a:ln>
        </p:spPr>
        <p:txBody>
          <a:bodyPr wrap="none" anchor="ctr"/>
          <a:lstStyle/>
          <a:p>
            <a:endParaRPr lang="es-ES">
              <a:latin typeface="Perpetua" pitchFamily="18" charset="0"/>
            </a:endParaRPr>
          </a:p>
        </p:txBody>
      </p:sp>
      <p:sp>
        <p:nvSpPr>
          <p:cNvPr id="48131" name="Rectangle 3"/>
          <p:cNvSpPr>
            <a:spLocks noChangeArrowheads="1"/>
          </p:cNvSpPr>
          <p:nvPr/>
        </p:nvSpPr>
        <p:spPr bwMode="auto">
          <a:xfrm>
            <a:off x="6227763" y="476250"/>
            <a:ext cx="2419350" cy="641350"/>
          </a:xfrm>
          <a:prstGeom prst="rect">
            <a:avLst/>
          </a:prstGeom>
          <a:noFill/>
          <a:ln w="9525">
            <a:noFill/>
            <a:miter lim="800000"/>
            <a:headEnd/>
            <a:tailEnd/>
          </a:ln>
          <a:effectLst/>
        </p:spPr>
        <p:txBody>
          <a:bodyPr>
            <a:spAutoFit/>
          </a:bodyPr>
          <a:lstStyle/>
          <a:p>
            <a:pPr algn="r" fontAlgn="auto">
              <a:spcBef>
                <a:spcPts val="0"/>
              </a:spcBef>
              <a:spcAft>
                <a:spcPts val="0"/>
              </a:spcAft>
              <a:defRPr/>
            </a:pPr>
            <a:r>
              <a:rPr lang="es-ES" sz="3600" b="1">
                <a:solidFill>
                  <a:schemeClr val="tx2"/>
                </a:solidFill>
                <a:effectLst>
                  <a:outerShdw blurRad="38100" dist="38100" dir="2700000" algn="tl">
                    <a:srgbClr val="000000"/>
                  </a:outerShdw>
                </a:effectLst>
                <a:latin typeface="Garamond" pitchFamily="18" charset="0"/>
                <a:cs typeface="+mn-cs"/>
              </a:rPr>
              <a:t>Estructura </a:t>
            </a:r>
          </a:p>
        </p:txBody>
      </p:sp>
      <p:sp>
        <p:nvSpPr>
          <p:cNvPr id="48133" name="Text Box 5"/>
          <p:cNvSpPr txBox="1">
            <a:spLocks noChangeArrowheads="1"/>
          </p:cNvSpPr>
          <p:nvPr/>
        </p:nvSpPr>
        <p:spPr bwMode="auto">
          <a:xfrm>
            <a:off x="1476375" y="1700213"/>
            <a:ext cx="7343775" cy="2985433"/>
          </a:xfrm>
          <a:prstGeom prst="rect">
            <a:avLst/>
          </a:prstGeom>
          <a:noFill/>
          <a:ln w="9525">
            <a:noFill/>
            <a:miter lim="800000"/>
            <a:headEnd/>
            <a:tailEnd/>
          </a:ln>
          <a:effectLst/>
        </p:spPr>
        <p:txBody>
          <a:bodyPr>
            <a:spAutoFit/>
          </a:bodyPr>
          <a:lstStyle/>
          <a:p>
            <a:pPr marL="544513" indent="-544513" fontAlgn="auto">
              <a:spcBef>
                <a:spcPct val="20000"/>
              </a:spcBef>
              <a:spcAft>
                <a:spcPts val="0"/>
              </a:spcAft>
              <a:buClr>
                <a:schemeClr val="accent1"/>
              </a:buClr>
              <a:buFont typeface="Wingdings" pitchFamily="2" charset="2"/>
              <a:buChar char="ü"/>
              <a:defRPr/>
            </a:pPr>
            <a:r>
              <a:rPr lang="es-ES" sz="2000" b="1" dirty="0">
                <a:solidFill>
                  <a:schemeClr val="folHlink"/>
                </a:solidFill>
                <a:effectLst>
                  <a:outerShdw blurRad="38100" dist="38100" dir="2700000" algn="tl">
                    <a:srgbClr val="000000"/>
                  </a:outerShdw>
                </a:effectLst>
                <a:cs typeface="+mn-cs"/>
              </a:rPr>
              <a:t>Hipótesis:</a:t>
            </a:r>
            <a:r>
              <a:rPr lang="es-ES" sz="2000" dirty="0">
                <a:cs typeface="+mn-cs"/>
              </a:rPr>
              <a:t> es una respuesta anticipada, que se da como posible, a un problema que surge al tratar de explicar un fenómeno y que se debe verificar por medio de la experimentación; su planteamiento es consecuencia de la observación </a:t>
            </a:r>
          </a:p>
          <a:p>
            <a:pPr marL="544513" indent="-544513" fontAlgn="auto">
              <a:spcBef>
                <a:spcPct val="20000"/>
              </a:spcBef>
              <a:spcAft>
                <a:spcPts val="0"/>
              </a:spcAft>
              <a:buClr>
                <a:schemeClr val="accent1"/>
              </a:buClr>
              <a:buFont typeface="Wingdings" pitchFamily="2" charset="2"/>
              <a:buNone/>
              <a:defRPr/>
            </a:pPr>
            <a:endParaRPr lang="es-ES" sz="2000" dirty="0">
              <a:cs typeface="+mn-cs"/>
            </a:endParaRPr>
          </a:p>
          <a:p>
            <a:pPr marL="544513" indent="-544513" fontAlgn="auto">
              <a:spcBef>
                <a:spcPct val="20000"/>
              </a:spcBef>
              <a:spcAft>
                <a:spcPts val="0"/>
              </a:spcAft>
              <a:buClr>
                <a:schemeClr val="accent1"/>
              </a:buClr>
              <a:buFont typeface="Wingdings" pitchFamily="2" charset="2"/>
              <a:buChar char="ü"/>
              <a:defRPr/>
            </a:pPr>
            <a:r>
              <a:rPr lang="es-ES" sz="2000" b="1" dirty="0">
                <a:solidFill>
                  <a:schemeClr val="folHlink"/>
                </a:solidFill>
                <a:effectLst>
                  <a:outerShdw blurRad="38100" dist="38100" dir="2700000" algn="tl">
                    <a:srgbClr val="000000"/>
                  </a:outerShdw>
                </a:effectLst>
                <a:cs typeface="+mn-cs"/>
              </a:rPr>
              <a:t>Experimentación: </a:t>
            </a:r>
            <a:r>
              <a:rPr lang="es-ES" sz="2000" dirty="0">
                <a:cs typeface="+mn-cs"/>
              </a:rPr>
              <a:t>recrear el fenómeno y repetirlo, las variables que intervienen en el fenómeno se modifican de una en una y se comprueba cómo influyen en él.</a:t>
            </a:r>
          </a:p>
        </p:txBody>
      </p:sp>
      <p:pic>
        <p:nvPicPr>
          <p:cNvPr id="31750" name="Picture 8" descr="hipotesis"/>
          <p:cNvPicPr>
            <a:picLocks noGrp="1" noChangeAspect="1" noChangeArrowheads="1"/>
          </p:cNvPicPr>
          <p:nvPr>
            <p:ph/>
          </p:nvPr>
        </p:nvPicPr>
        <p:blipFill>
          <a:blip r:embed="rId2" cstate="print"/>
          <a:srcRect/>
          <a:stretch>
            <a:fillRect/>
          </a:stretch>
        </p:blipFill>
        <p:spPr>
          <a:xfrm>
            <a:off x="395288" y="2349500"/>
            <a:ext cx="1231900" cy="2663825"/>
          </a:xfrm>
        </p:spPr>
      </p:pic>
      <p:pic>
        <p:nvPicPr>
          <p:cNvPr id="31751" name="Picture 2" descr="bj90.gif (14958 bytes)"/>
          <p:cNvPicPr>
            <a:picLocks noChangeAspect="1" noChangeArrowheads="1" noCrop="1"/>
          </p:cNvPicPr>
          <p:nvPr/>
        </p:nvPicPr>
        <p:blipFill>
          <a:blip r:embed="rId3" cstate="print"/>
          <a:srcRect/>
          <a:stretch>
            <a:fillRect/>
          </a:stretch>
        </p:blipFill>
        <p:spPr bwMode="auto">
          <a:xfrm>
            <a:off x="428625" y="0"/>
            <a:ext cx="1905000" cy="1571625"/>
          </a:xfrm>
          <a:prstGeom prst="rect">
            <a:avLst/>
          </a:prstGeom>
          <a:noFill/>
          <a:ln w="9525">
            <a:noFill/>
            <a:miter lim="800000"/>
            <a:headEnd/>
            <a:tailEnd/>
          </a:ln>
        </p:spPr>
      </p:pic>
      <p:sp>
        <p:nvSpPr>
          <p:cNvPr id="7" name="6 Marcador de pie de página"/>
          <p:cNvSpPr>
            <a:spLocks noGrp="1"/>
          </p:cNvSpPr>
          <p:nvPr>
            <p:ph type="ftr" sz="quarter" idx="11"/>
          </p:nvPr>
        </p:nvSpPr>
        <p:spPr>
          <a:xfrm>
            <a:off x="1475656" y="6248400"/>
            <a:ext cx="4544144" cy="457200"/>
          </a:xfrm>
        </p:spPr>
        <p:txBody>
          <a:bodyPr/>
          <a:lstStyle/>
          <a:p>
            <a:pPr>
              <a:defRPr/>
            </a:pPr>
            <a:endParaRPr lang="es-ES" dirty="0" smtClean="0"/>
          </a:p>
          <a:p>
            <a:pPr>
              <a:defRPr/>
            </a:pPr>
            <a:r>
              <a:rPr lang="es-ES" dirty="0" smtClean="0"/>
              <a:t>PROFESOR: LUIS RIESTRA/IES JOVELLANOS. GIJÓN</a:t>
            </a:r>
            <a:endParaRPr lang="es-E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68313" y="1412875"/>
            <a:ext cx="8207375" cy="71438"/>
          </a:xfrm>
          <a:prstGeom prst="rect">
            <a:avLst/>
          </a:prstGeom>
          <a:solidFill>
            <a:schemeClr val="accent1"/>
          </a:solidFill>
          <a:ln w="9525">
            <a:solidFill>
              <a:schemeClr val="accent1"/>
            </a:solidFill>
            <a:miter lim="800000"/>
            <a:headEnd/>
            <a:tailEnd/>
          </a:ln>
        </p:spPr>
        <p:txBody>
          <a:bodyPr wrap="none" anchor="ctr"/>
          <a:lstStyle/>
          <a:p>
            <a:endParaRPr lang="es-ES">
              <a:latin typeface="Perpetua" pitchFamily="18" charset="0"/>
            </a:endParaRPr>
          </a:p>
        </p:txBody>
      </p:sp>
      <p:sp>
        <p:nvSpPr>
          <p:cNvPr id="49155" name="Rectangle 3"/>
          <p:cNvSpPr>
            <a:spLocks noChangeArrowheads="1"/>
          </p:cNvSpPr>
          <p:nvPr/>
        </p:nvSpPr>
        <p:spPr bwMode="auto">
          <a:xfrm>
            <a:off x="6227763" y="476250"/>
            <a:ext cx="2419350" cy="641350"/>
          </a:xfrm>
          <a:prstGeom prst="rect">
            <a:avLst/>
          </a:prstGeom>
          <a:noFill/>
          <a:ln w="9525">
            <a:noFill/>
            <a:miter lim="800000"/>
            <a:headEnd/>
            <a:tailEnd/>
          </a:ln>
          <a:effectLst/>
        </p:spPr>
        <p:txBody>
          <a:bodyPr>
            <a:spAutoFit/>
          </a:bodyPr>
          <a:lstStyle/>
          <a:p>
            <a:pPr algn="r" fontAlgn="auto">
              <a:spcBef>
                <a:spcPts val="0"/>
              </a:spcBef>
              <a:spcAft>
                <a:spcPts val="0"/>
              </a:spcAft>
              <a:defRPr/>
            </a:pPr>
            <a:r>
              <a:rPr lang="es-ES" sz="3600" b="1">
                <a:solidFill>
                  <a:schemeClr val="tx2"/>
                </a:solidFill>
                <a:effectLst>
                  <a:outerShdw blurRad="38100" dist="38100" dir="2700000" algn="tl">
                    <a:srgbClr val="000000"/>
                  </a:outerShdw>
                </a:effectLst>
                <a:latin typeface="Garamond" pitchFamily="18" charset="0"/>
                <a:cs typeface="+mn-cs"/>
              </a:rPr>
              <a:t>Estructura </a:t>
            </a:r>
          </a:p>
        </p:txBody>
      </p:sp>
      <p:sp>
        <p:nvSpPr>
          <p:cNvPr id="49156" name="Text Box 4"/>
          <p:cNvSpPr txBox="1">
            <a:spLocks noChangeArrowheads="1"/>
          </p:cNvSpPr>
          <p:nvPr/>
        </p:nvSpPr>
        <p:spPr bwMode="auto">
          <a:xfrm>
            <a:off x="1258888" y="1557338"/>
            <a:ext cx="7561262" cy="3724096"/>
          </a:xfrm>
          <a:prstGeom prst="rect">
            <a:avLst/>
          </a:prstGeom>
          <a:noFill/>
          <a:ln w="9525">
            <a:noFill/>
            <a:miter lim="800000"/>
            <a:headEnd/>
            <a:tailEnd/>
          </a:ln>
          <a:effectLst/>
        </p:spPr>
        <p:txBody>
          <a:bodyPr>
            <a:spAutoFit/>
          </a:bodyPr>
          <a:lstStyle/>
          <a:p>
            <a:pPr marL="544513" indent="-544513" fontAlgn="auto">
              <a:spcBef>
                <a:spcPct val="20000"/>
              </a:spcBef>
              <a:spcAft>
                <a:spcPts val="0"/>
              </a:spcAft>
              <a:buClr>
                <a:schemeClr val="accent1"/>
              </a:buClr>
              <a:buFont typeface="Wingdings" pitchFamily="2" charset="2"/>
              <a:buChar char="ü"/>
              <a:defRPr/>
            </a:pPr>
            <a:r>
              <a:rPr lang="es-ES" sz="2000" b="1" dirty="0">
                <a:solidFill>
                  <a:schemeClr val="folHlink"/>
                </a:solidFill>
                <a:effectLst>
                  <a:outerShdw blurRad="38100" dist="38100" dir="2700000" algn="tl">
                    <a:srgbClr val="000000"/>
                  </a:outerShdw>
                </a:effectLst>
                <a:cs typeface="+mn-cs"/>
              </a:rPr>
              <a:t>Registro de datos:</a:t>
            </a:r>
            <a:r>
              <a:rPr lang="es-ES" sz="2000" dirty="0">
                <a:cs typeface="+mn-cs"/>
              </a:rPr>
              <a:t> los datos obtenidos en la experimentación se deben recoger en tablas y pasar a gráficas, matrices; para poder estudiar mejor su presencia, relaciones, etc.</a:t>
            </a:r>
          </a:p>
          <a:p>
            <a:pPr marL="544513" indent="-544513" fontAlgn="auto">
              <a:spcBef>
                <a:spcPct val="20000"/>
              </a:spcBef>
              <a:spcAft>
                <a:spcPts val="0"/>
              </a:spcAft>
              <a:buClr>
                <a:schemeClr val="accent1"/>
              </a:buClr>
              <a:buFont typeface="Wingdings" pitchFamily="2" charset="2"/>
              <a:buNone/>
              <a:defRPr/>
            </a:pPr>
            <a:endParaRPr lang="es-ES" sz="2000" b="1" dirty="0">
              <a:solidFill>
                <a:schemeClr val="folHlink"/>
              </a:solidFill>
              <a:cs typeface="+mn-cs"/>
            </a:endParaRPr>
          </a:p>
          <a:p>
            <a:pPr marL="544513" indent="-544513" fontAlgn="auto">
              <a:spcBef>
                <a:spcPct val="20000"/>
              </a:spcBef>
              <a:spcAft>
                <a:spcPts val="0"/>
              </a:spcAft>
              <a:buClr>
                <a:schemeClr val="accent1"/>
              </a:buClr>
              <a:buFont typeface="Wingdings" pitchFamily="2" charset="2"/>
              <a:buChar char="ü"/>
              <a:defRPr/>
            </a:pPr>
            <a:r>
              <a:rPr lang="es-ES" sz="2000" b="1" dirty="0">
                <a:solidFill>
                  <a:schemeClr val="folHlink"/>
                </a:solidFill>
                <a:effectLst>
                  <a:outerShdw blurRad="38100" dist="38100" dir="2700000" algn="tl">
                    <a:srgbClr val="000000"/>
                  </a:outerShdw>
                </a:effectLst>
                <a:cs typeface="+mn-cs"/>
              </a:rPr>
              <a:t>Análisis e Interpretación:</a:t>
            </a:r>
            <a:r>
              <a:rPr lang="es-ES" sz="2000" dirty="0">
                <a:cs typeface="+mn-cs"/>
              </a:rPr>
              <a:t> representar la composición y relación de los datos a partir de la cual se elaboran argumentaciones y extraen conclusiones.</a:t>
            </a:r>
          </a:p>
          <a:p>
            <a:pPr marL="544513" indent="-544513" fontAlgn="auto">
              <a:spcBef>
                <a:spcPct val="20000"/>
              </a:spcBef>
              <a:spcAft>
                <a:spcPts val="0"/>
              </a:spcAft>
              <a:buClr>
                <a:schemeClr val="accent1"/>
              </a:buClr>
              <a:buFont typeface="Wingdings" pitchFamily="2" charset="2"/>
              <a:buNone/>
              <a:defRPr/>
            </a:pPr>
            <a:endParaRPr lang="es-ES" sz="2000" dirty="0">
              <a:cs typeface="+mn-cs"/>
            </a:endParaRPr>
          </a:p>
          <a:p>
            <a:pPr marL="544513" indent="-544513" fontAlgn="auto">
              <a:spcBef>
                <a:spcPct val="20000"/>
              </a:spcBef>
              <a:spcAft>
                <a:spcPts val="0"/>
              </a:spcAft>
              <a:buClr>
                <a:schemeClr val="accent1"/>
              </a:buClr>
              <a:buFont typeface="Wingdings" pitchFamily="2" charset="2"/>
              <a:buChar char="ü"/>
              <a:defRPr/>
            </a:pPr>
            <a:r>
              <a:rPr lang="es-ES" sz="2000" b="1" dirty="0">
                <a:solidFill>
                  <a:schemeClr val="folHlink"/>
                </a:solidFill>
                <a:effectLst>
                  <a:outerShdw blurRad="38100" dist="38100" dir="2700000" algn="tl">
                    <a:srgbClr val="000000"/>
                  </a:outerShdw>
                </a:effectLst>
                <a:cs typeface="+mn-cs"/>
              </a:rPr>
              <a:t>Verificación de Hipótesis</a:t>
            </a:r>
            <a:r>
              <a:rPr lang="es-ES" sz="2000" dirty="0">
                <a:cs typeface="+mn-cs"/>
              </a:rPr>
              <a:t>: si las experiencias verifican las hipótesis, las leyes (implicadas) tienen validez.</a:t>
            </a:r>
          </a:p>
        </p:txBody>
      </p:sp>
      <p:pic>
        <p:nvPicPr>
          <p:cNvPr id="33798" name="Picture 7" descr="mandata"/>
          <p:cNvPicPr>
            <a:picLocks noGrp="1" noChangeAspect="1" noChangeArrowheads="1"/>
          </p:cNvPicPr>
          <p:nvPr>
            <p:ph sz="half" idx="4294967295"/>
          </p:nvPr>
        </p:nvPicPr>
        <p:blipFill>
          <a:blip r:embed="rId2" cstate="print"/>
          <a:srcRect/>
          <a:stretch>
            <a:fillRect/>
          </a:stretch>
        </p:blipFill>
        <p:spPr>
          <a:xfrm>
            <a:off x="179512" y="1988840"/>
            <a:ext cx="1368425" cy="1368425"/>
          </a:xfrm>
        </p:spPr>
      </p:pic>
      <p:pic>
        <p:nvPicPr>
          <p:cNvPr id="33799" name="Picture 9" descr="conclusiones"/>
          <p:cNvPicPr>
            <a:picLocks noGrp="1" noChangeAspect="1" noChangeArrowheads="1"/>
          </p:cNvPicPr>
          <p:nvPr>
            <p:ph sz="half" idx="4294967295"/>
          </p:nvPr>
        </p:nvPicPr>
        <p:blipFill>
          <a:blip r:embed="rId3" cstate="print"/>
          <a:srcRect/>
          <a:stretch>
            <a:fillRect/>
          </a:stretch>
        </p:blipFill>
        <p:spPr>
          <a:xfrm>
            <a:off x="323528" y="4365104"/>
            <a:ext cx="549275" cy="1679575"/>
          </a:xfrm>
        </p:spPr>
      </p:pic>
      <p:sp>
        <p:nvSpPr>
          <p:cNvPr id="7" name="6 Marcador de pie de página"/>
          <p:cNvSpPr>
            <a:spLocks noGrp="1"/>
          </p:cNvSpPr>
          <p:nvPr>
            <p:ph type="ftr" sz="quarter" idx="11"/>
          </p:nvPr>
        </p:nvSpPr>
        <p:spPr>
          <a:xfrm>
            <a:off x="304800" y="6410848"/>
            <a:ext cx="5131296" cy="365760"/>
          </a:xfrm>
        </p:spPr>
        <p:txBody>
          <a:bodyPr/>
          <a:lstStyle/>
          <a:p>
            <a:r>
              <a:rPr lang="es-ES" dirty="0" smtClean="0"/>
              <a:t>PROFESOR: LUIS RIESTRA/IES JOVELLANOS. GIJÓN</a:t>
            </a:r>
            <a:endParaRPr lang="es-E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Grandes descubrimientos científicos</a:t>
            </a:r>
            <a:endParaRPr lang="es-ES" dirty="0"/>
          </a:p>
        </p:txBody>
      </p:sp>
      <p:sp>
        <p:nvSpPr>
          <p:cNvPr id="3" name="2 Marcador de contenido"/>
          <p:cNvSpPr>
            <a:spLocks noGrp="1"/>
          </p:cNvSpPr>
          <p:nvPr>
            <p:ph sz="quarter" idx="1"/>
          </p:nvPr>
        </p:nvSpPr>
        <p:spPr/>
        <p:txBody>
          <a:bodyPr>
            <a:normAutofit/>
          </a:bodyPr>
          <a:lstStyle/>
          <a:p>
            <a:r>
              <a:rPr lang="es-ES" sz="1800" dirty="0" err="1" smtClean="0"/>
              <a:t>Nicolas</a:t>
            </a:r>
            <a:r>
              <a:rPr lang="es-ES" sz="1800" dirty="0" smtClean="0"/>
              <a:t> Copérnico propuso el  modelo heliocéntrico en el SXVI.</a:t>
            </a:r>
          </a:p>
          <a:p>
            <a:r>
              <a:rPr lang="es-ES" sz="1800" dirty="0" smtClean="0"/>
              <a:t>Isaac Newton propone la </a:t>
            </a:r>
            <a:r>
              <a:rPr lang="es-ES" sz="1800" dirty="0" err="1" smtClean="0"/>
              <a:t>leye</a:t>
            </a:r>
            <a:r>
              <a:rPr lang="es-ES" sz="1800" dirty="0" smtClean="0"/>
              <a:t> gravitación universal el SXVII.</a:t>
            </a:r>
          </a:p>
          <a:p>
            <a:r>
              <a:rPr lang="es-ES" sz="1800" dirty="0" err="1" smtClean="0"/>
              <a:t>Anton</a:t>
            </a:r>
            <a:r>
              <a:rPr lang="es-ES" sz="1800" dirty="0" smtClean="0"/>
              <a:t> van </a:t>
            </a:r>
            <a:r>
              <a:rPr lang="es-ES" sz="1800" dirty="0" err="1" smtClean="0"/>
              <a:t>Leeuwenhoek</a:t>
            </a:r>
            <a:r>
              <a:rPr lang="es-ES" sz="1800" dirty="0" smtClean="0"/>
              <a:t> crea su propio microscopio y crea las bases de microbiología en el SXVII.</a:t>
            </a:r>
          </a:p>
          <a:p>
            <a:r>
              <a:rPr lang="es-ES" sz="1800" dirty="0" smtClean="0"/>
              <a:t>Charles Darwin en el SXIX propone la teoría de la selección natural.</a:t>
            </a:r>
          </a:p>
          <a:p>
            <a:r>
              <a:rPr lang="es-ES" sz="1800" dirty="0" err="1" smtClean="0"/>
              <a:t>Wilhelm</a:t>
            </a:r>
            <a:r>
              <a:rPr lang="es-ES" sz="1800" dirty="0" smtClean="0"/>
              <a:t> </a:t>
            </a:r>
            <a:r>
              <a:rPr lang="es-ES" sz="1800" dirty="0" err="1" smtClean="0"/>
              <a:t>Roëntgen</a:t>
            </a:r>
            <a:r>
              <a:rPr lang="es-ES" sz="1800" dirty="0" smtClean="0"/>
              <a:t> también en el SXIX descubrió los rayos X.</a:t>
            </a:r>
          </a:p>
          <a:p>
            <a:r>
              <a:rPr lang="es-ES" sz="1800" dirty="0" err="1" smtClean="0"/>
              <a:t>Mendel</a:t>
            </a:r>
            <a:r>
              <a:rPr lang="es-ES" sz="1800" dirty="0" smtClean="0"/>
              <a:t> </a:t>
            </a:r>
            <a:r>
              <a:rPr lang="es-ES" sz="1800" dirty="0" err="1" smtClean="0"/>
              <a:t>descubrre</a:t>
            </a:r>
            <a:r>
              <a:rPr lang="es-ES" sz="1800" dirty="0" smtClean="0"/>
              <a:t> las leyes de la herencia en el SXIX</a:t>
            </a:r>
          </a:p>
          <a:p>
            <a:r>
              <a:rPr lang="es-ES" sz="1800" dirty="0" smtClean="0"/>
              <a:t>Albert Einstein a principios del SXX  propone con sus teorías de la relatividad y con la ecuación más conocida por toda la humanidad  E=m c</a:t>
            </a:r>
            <a:r>
              <a:rPr lang="es-ES" sz="1800" baseline="30000" dirty="0" smtClean="0"/>
              <a:t>2</a:t>
            </a:r>
            <a:r>
              <a:rPr lang="es-ES" sz="1800" dirty="0" smtClean="0"/>
              <a:t>.</a:t>
            </a:r>
          </a:p>
          <a:p>
            <a:r>
              <a:rPr lang="es-ES" sz="1800" dirty="0" smtClean="0"/>
              <a:t>Marie </a:t>
            </a:r>
            <a:r>
              <a:rPr lang="es-ES" sz="1800" dirty="0" err="1" smtClean="0"/>
              <a:t>Curie</a:t>
            </a:r>
            <a:r>
              <a:rPr lang="es-ES" sz="1800" dirty="0" smtClean="0"/>
              <a:t>  descubre  la radioactividad en los inicios del SXX</a:t>
            </a:r>
          </a:p>
          <a:p>
            <a:r>
              <a:rPr lang="es-ES" sz="1800" dirty="0" smtClean="0"/>
              <a:t>Alfred  </a:t>
            </a:r>
            <a:r>
              <a:rPr lang="es-ES" sz="1800" dirty="0" err="1" smtClean="0"/>
              <a:t>Wegener</a:t>
            </a:r>
            <a:r>
              <a:rPr lang="es-ES" sz="1800" dirty="0" smtClean="0"/>
              <a:t> crea  la teoría de la deriva continental en 1912.</a:t>
            </a:r>
          </a:p>
          <a:p>
            <a:r>
              <a:rPr lang="es-ES" sz="1800" dirty="0" smtClean="0"/>
              <a:t>Alexander Fleming descubrió el primer antibiótico: la penicilina.</a:t>
            </a:r>
          </a:p>
          <a:p>
            <a:r>
              <a:rPr lang="es-ES" sz="1800" dirty="0" smtClean="0"/>
              <a:t>En 1953 Watson y </a:t>
            </a:r>
            <a:r>
              <a:rPr lang="es-ES" sz="1800" dirty="0" err="1" smtClean="0"/>
              <a:t>Crick</a:t>
            </a:r>
            <a:r>
              <a:rPr lang="es-ES" sz="1800" dirty="0" smtClean="0"/>
              <a:t> describen la molécula de ADN.</a:t>
            </a:r>
          </a:p>
          <a:p>
            <a:r>
              <a:rPr lang="es-ES" sz="1800" dirty="0" smtClean="0"/>
              <a:t>En 2003 Craig </a:t>
            </a:r>
            <a:r>
              <a:rPr lang="es-ES" sz="1800" dirty="0" err="1" smtClean="0"/>
              <a:t>Venter</a:t>
            </a:r>
            <a:r>
              <a:rPr lang="es-ES" sz="1800" dirty="0" smtClean="0"/>
              <a:t> y </a:t>
            </a:r>
            <a:r>
              <a:rPr lang="es-ES" sz="1800" dirty="0" err="1" smtClean="0"/>
              <a:t>watson</a:t>
            </a:r>
            <a:r>
              <a:rPr lang="es-ES" sz="1800" dirty="0" smtClean="0"/>
              <a:t> descifran el genoma humano</a:t>
            </a:r>
          </a:p>
          <a:p>
            <a:pPr>
              <a:buNone/>
            </a:pPr>
            <a:endParaRPr lang="es-ES" sz="1800" dirty="0" smtClean="0"/>
          </a:p>
          <a:p>
            <a:endParaRPr lang="es-ES" sz="1800" dirty="0" smtClean="0"/>
          </a:p>
          <a:p>
            <a:endParaRPr lang="es-ES" sz="1800" dirty="0" smtClean="0"/>
          </a:p>
          <a:p>
            <a:endParaRPr lang="es-ES" sz="1800" dirty="0"/>
          </a:p>
        </p:txBody>
      </p:sp>
      <p:sp>
        <p:nvSpPr>
          <p:cNvPr id="4" name="3 Marcador de pie de página"/>
          <p:cNvSpPr>
            <a:spLocks noGrp="1"/>
          </p:cNvSpPr>
          <p:nvPr>
            <p:ph type="ftr" sz="quarter" idx="11"/>
          </p:nvPr>
        </p:nvSpPr>
        <p:spPr>
          <a:xfrm>
            <a:off x="304800" y="6410848"/>
            <a:ext cx="4771256" cy="365760"/>
          </a:xfrm>
        </p:spPr>
        <p:txBody>
          <a:bodyPr/>
          <a:lstStyle/>
          <a:p>
            <a:r>
              <a:rPr lang="es-ES" dirty="0" smtClean="0"/>
              <a:t>PROFESOR: LUIS RIESTRA/IES JOVELLANOS. GIJÓN</a:t>
            </a:r>
            <a:endParaRPr lang="es-ES" dirty="0"/>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138</TotalTime>
  <Words>607</Words>
  <Application>Microsoft Office PowerPoint</Application>
  <PresentationFormat>Presentación en pantalla (4:3)</PresentationFormat>
  <Paragraphs>83</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Civil</vt:lpstr>
      <vt:lpstr>TEMA 1</vt:lpstr>
      <vt:lpstr>Características del conocimiento científico</vt:lpstr>
      <vt:lpstr>Diapositiva 3</vt:lpstr>
      <vt:lpstr>Diapositiva 4</vt:lpstr>
      <vt:lpstr>Diapositiva 5</vt:lpstr>
      <vt:lpstr>Diapositiva 6</vt:lpstr>
      <vt:lpstr>Diapositiva 7</vt:lpstr>
      <vt:lpstr>Diapositiva 8</vt:lpstr>
      <vt:lpstr> Grandes descubrimientos científicos</vt:lpstr>
      <vt:lpstr>Grandes inventos</vt:lpstr>
      <vt:lpstr>Ciencia y pseudociencia</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dc:title>
  <dc:creator>Usuario</dc:creator>
  <cp:lastModifiedBy>Usuario</cp:lastModifiedBy>
  <cp:revision>9</cp:revision>
  <dcterms:created xsi:type="dcterms:W3CDTF">2015-09-10T07:41:56Z</dcterms:created>
  <dcterms:modified xsi:type="dcterms:W3CDTF">2015-09-14T08:23:34Z</dcterms:modified>
</cp:coreProperties>
</file>